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sldIdLst>
    <p:sldId id="256" r:id="rId2"/>
    <p:sldId id="257" r:id="rId3"/>
    <p:sldId id="258" r:id="rId4"/>
    <p:sldId id="265" r:id="rId5"/>
    <p:sldId id="269" r:id="rId6"/>
    <p:sldId id="267" r:id="rId7"/>
    <p:sldId id="261" r:id="rId8"/>
    <p:sldId id="260" r:id="rId9"/>
    <p:sldId id="262" r:id="rId10"/>
    <p:sldId id="263" r:id="rId11"/>
    <p:sldId id="264" r:id="rId12"/>
    <p:sldId id="266" r:id="rId13"/>
    <p:sldId id="268" r:id="rId14"/>
    <p:sldId id="270" r:id="rId15"/>
    <p:sldId id="271" r:id="rId16"/>
    <p:sldId id="259" r:id="rId17"/>
    <p:sldId id="272"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9CDF2-5BB8-4F1E-921C-644D7A7D452C}" type="doc">
      <dgm:prSet loTypeId="urn:microsoft.com/office/officeart/2005/8/layout/hProcess7" loCatId="list" qsTypeId="urn:microsoft.com/office/officeart/2005/8/quickstyle/simple4" qsCatId="simple" csTypeId="urn:microsoft.com/office/officeart/2005/8/colors/accent6_5" csCatId="accent6" phldr="1"/>
      <dgm:spPr/>
      <dgm:t>
        <a:bodyPr/>
        <a:lstStyle/>
        <a:p>
          <a:endParaRPr lang="en-ZA"/>
        </a:p>
      </dgm:t>
    </dgm:pt>
    <dgm:pt modelId="{2DD4F84E-4026-4B6D-866F-F067DA016744}">
      <dgm:prSet phldrT="[Text]"/>
      <dgm:spPr/>
      <dgm:t>
        <a:bodyPr/>
        <a:lstStyle/>
        <a:p>
          <a:r>
            <a:rPr lang="en-US" dirty="0"/>
            <a:t>2014</a:t>
          </a:r>
          <a:endParaRPr lang="en-ZA" dirty="0"/>
        </a:p>
      </dgm:t>
    </dgm:pt>
    <dgm:pt modelId="{4F35EB53-0064-47DB-BFD7-CE2AF5E232DD}" type="parTrans" cxnId="{F7F67BAE-7574-47C9-8526-C5E7A76F9D04}">
      <dgm:prSet/>
      <dgm:spPr/>
      <dgm:t>
        <a:bodyPr/>
        <a:lstStyle/>
        <a:p>
          <a:endParaRPr lang="en-ZA"/>
        </a:p>
      </dgm:t>
    </dgm:pt>
    <dgm:pt modelId="{1CA0C937-A39B-4EA6-BD93-3BB257A72196}" type="sibTrans" cxnId="{F7F67BAE-7574-47C9-8526-C5E7A76F9D04}">
      <dgm:prSet/>
      <dgm:spPr/>
      <dgm:t>
        <a:bodyPr/>
        <a:lstStyle/>
        <a:p>
          <a:endParaRPr lang="en-ZA"/>
        </a:p>
      </dgm:t>
    </dgm:pt>
    <dgm:pt modelId="{5D77D56D-1505-4340-A5AE-EEE814BBF8B0}">
      <dgm:prSet phldrT="[Text]"/>
      <dgm:spPr/>
      <dgm:t>
        <a:bodyPr/>
        <a:lstStyle/>
        <a:p>
          <a:r>
            <a:rPr lang="en-US" dirty="0"/>
            <a:t>Started as Prys Comparison a small business marketing portal</a:t>
          </a:r>
          <a:endParaRPr lang="en-ZA" dirty="0"/>
        </a:p>
      </dgm:t>
    </dgm:pt>
    <dgm:pt modelId="{300E2892-51E8-4AEC-B12D-62CE3761C209}" type="parTrans" cxnId="{C1292506-E3EF-4F05-99F9-120FA4DF172F}">
      <dgm:prSet/>
      <dgm:spPr/>
      <dgm:t>
        <a:bodyPr/>
        <a:lstStyle/>
        <a:p>
          <a:endParaRPr lang="en-ZA"/>
        </a:p>
      </dgm:t>
    </dgm:pt>
    <dgm:pt modelId="{FBBECF64-D588-4EE8-B922-C26620FD2C94}" type="sibTrans" cxnId="{C1292506-E3EF-4F05-99F9-120FA4DF172F}">
      <dgm:prSet/>
      <dgm:spPr/>
      <dgm:t>
        <a:bodyPr/>
        <a:lstStyle/>
        <a:p>
          <a:endParaRPr lang="en-ZA"/>
        </a:p>
      </dgm:t>
    </dgm:pt>
    <dgm:pt modelId="{90FA1C20-958B-4E3E-AAEA-CE6FF532CC74}">
      <dgm:prSet phldrT="[Text]"/>
      <dgm:spPr/>
      <dgm:t>
        <a:bodyPr/>
        <a:lstStyle/>
        <a:p>
          <a:r>
            <a:rPr lang="en-US" dirty="0"/>
            <a:t>2016</a:t>
          </a:r>
          <a:endParaRPr lang="en-ZA" dirty="0"/>
        </a:p>
      </dgm:t>
    </dgm:pt>
    <dgm:pt modelId="{319F9B22-B5A4-4A18-8674-5AA480173349}" type="parTrans" cxnId="{5E947BF0-0C1B-4D89-A695-F66299393A61}">
      <dgm:prSet/>
      <dgm:spPr/>
      <dgm:t>
        <a:bodyPr/>
        <a:lstStyle/>
        <a:p>
          <a:endParaRPr lang="en-ZA"/>
        </a:p>
      </dgm:t>
    </dgm:pt>
    <dgm:pt modelId="{082CE782-495F-4D02-B510-402195B00F42}" type="sibTrans" cxnId="{5E947BF0-0C1B-4D89-A695-F66299393A61}">
      <dgm:prSet/>
      <dgm:spPr/>
      <dgm:t>
        <a:bodyPr/>
        <a:lstStyle/>
        <a:p>
          <a:endParaRPr lang="en-ZA"/>
        </a:p>
      </dgm:t>
    </dgm:pt>
    <dgm:pt modelId="{8DDDF867-856A-428F-95C7-637FF0142939}">
      <dgm:prSet phldrT="[Text]"/>
      <dgm:spPr/>
      <dgm:t>
        <a:bodyPr/>
        <a:lstStyle/>
        <a:p>
          <a:r>
            <a:rPr lang="en-US" dirty="0"/>
            <a:t>Renamed to Bits N Bytes ERP offering Odoo implementation to small businesses</a:t>
          </a:r>
          <a:endParaRPr lang="en-ZA" dirty="0"/>
        </a:p>
      </dgm:t>
    </dgm:pt>
    <dgm:pt modelId="{4E1BD089-0E05-4A3A-89F8-65D17F8A2492}" type="parTrans" cxnId="{62E818E6-0D9E-471A-A95F-B1B5DAAD7489}">
      <dgm:prSet/>
      <dgm:spPr/>
      <dgm:t>
        <a:bodyPr/>
        <a:lstStyle/>
        <a:p>
          <a:endParaRPr lang="en-ZA"/>
        </a:p>
      </dgm:t>
    </dgm:pt>
    <dgm:pt modelId="{191BFEEB-F80C-4292-BE39-947EA87AF189}" type="sibTrans" cxnId="{62E818E6-0D9E-471A-A95F-B1B5DAAD7489}">
      <dgm:prSet/>
      <dgm:spPr/>
      <dgm:t>
        <a:bodyPr/>
        <a:lstStyle/>
        <a:p>
          <a:endParaRPr lang="en-ZA"/>
        </a:p>
      </dgm:t>
    </dgm:pt>
    <dgm:pt modelId="{1227ED40-3D03-4901-BFE4-BE262AD99933}">
      <dgm:prSet phldrT="[Text]"/>
      <dgm:spPr/>
      <dgm:t>
        <a:bodyPr/>
        <a:lstStyle/>
        <a:p>
          <a:r>
            <a:rPr lang="en-US" dirty="0"/>
            <a:t>2018</a:t>
          </a:r>
          <a:endParaRPr lang="en-ZA" dirty="0"/>
        </a:p>
      </dgm:t>
    </dgm:pt>
    <dgm:pt modelId="{9C32579A-9773-4A0D-8DDB-A4EDBABD4B05}" type="parTrans" cxnId="{0D2A6856-CD79-4EBF-B7AB-D07B35F38C4E}">
      <dgm:prSet/>
      <dgm:spPr/>
      <dgm:t>
        <a:bodyPr/>
        <a:lstStyle/>
        <a:p>
          <a:endParaRPr lang="en-ZA"/>
        </a:p>
      </dgm:t>
    </dgm:pt>
    <dgm:pt modelId="{32359FA5-83B6-46E4-BFA0-AE5D10B9EDDB}" type="sibTrans" cxnId="{0D2A6856-CD79-4EBF-B7AB-D07B35F38C4E}">
      <dgm:prSet/>
      <dgm:spPr/>
      <dgm:t>
        <a:bodyPr/>
        <a:lstStyle/>
        <a:p>
          <a:endParaRPr lang="en-ZA"/>
        </a:p>
      </dgm:t>
    </dgm:pt>
    <dgm:pt modelId="{28A54D4E-53C3-45D2-9744-D7BD72DA5424}">
      <dgm:prSet phldrT="[Text]"/>
      <dgm:spPr/>
      <dgm:t>
        <a:bodyPr/>
        <a:lstStyle/>
        <a:p>
          <a:r>
            <a:rPr lang="en-US" dirty="0"/>
            <a:t>Launched Version 1 of ERP with special focus on Point of Sale for retail and hospitality sectors.</a:t>
          </a:r>
          <a:endParaRPr lang="en-ZA" dirty="0"/>
        </a:p>
      </dgm:t>
    </dgm:pt>
    <dgm:pt modelId="{748A8FC0-EA7A-4768-9315-5ABBBBB1D61F}" type="parTrans" cxnId="{93E4CEBB-48DD-4202-8F4C-ED258EAFE126}">
      <dgm:prSet/>
      <dgm:spPr/>
      <dgm:t>
        <a:bodyPr/>
        <a:lstStyle/>
        <a:p>
          <a:endParaRPr lang="en-ZA"/>
        </a:p>
      </dgm:t>
    </dgm:pt>
    <dgm:pt modelId="{A735BC96-6556-4D47-92D6-29CE160121A4}" type="sibTrans" cxnId="{93E4CEBB-48DD-4202-8F4C-ED258EAFE126}">
      <dgm:prSet/>
      <dgm:spPr/>
      <dgm:t>
        <a:bodyPr/>
        <a:lstStyle/>
        <a:p>
          <a:endParaRPr lang="en-ZA"/>
        </a:p>
      </dgm:t>
    </dgm:pt>
    <dgm:pt modelId="{E389AE84-7425-45C8-8560-27A6A2C85AEC}">
      <dgm:prSet phldrT="[Text]"/>
      <dgm:spPr/>
      <dgm:t>
        <a:bodyPr/>
        <a:lstStyle/>
        <a:p>
          <a:r>
            <a:rPr lang="en-US" dirty="0"/>
            <a:t>2020</a:t>
          </a:r>
          <a:endParaRPr lang="en-ZA" dirty="0"/>
        </a:p>
      </dgm:t>
    </dgm:pt>
    <dgm:pt modelId="{76599D30-ACE8-437E-BDE9-59C48A8A83AF}" type="parTrans" cxnId="{D32B98A0-0BE1-4ECF-B2CF-3020F88956AD}">
      <dgm:prSet/>
      <dgm:spPr/>
      <dgm:t>
        <a:bodyPr/>
        <a:lstStyle/>
        <a:p>
          <a:endParaRPr lang="en-ZA"/>
        </a:p>
      </dgm:t>
    </dgm:pt>
    <dgm:pt modelId="{DC63AA03-E772-4617-ADC9-1F7ED5F6DA86}" type="sibTrans" cxnId="{D32B98A0-0BE1-4ECF-B2CF-3020F88956AD}">
      <dgm:prSet/>
      <dgm:spPr/>
      <dgm:t>
        <a:bodyPr/>
        <a:lstStyle/>
        <a:p>
          <a:endParaRPr lang="en-ZA"/>
        </a:p>
      </dgm:t>
    </dgm:pt>
    <dgm:pt modelId="{A2694FA8-1E6F-4F98-B9E1-8EBA1BBA0A26}">
      <dgm:prSet phldrT="[Text]"/>
      <dgm:spPr/>
      <dgm:t>
        <a:bodyPr/>
        <a:lstStyle/>
        <a:p>
          <a:r>
            <a:rPr lang="en-US" dirty="0"/>
            <a:t>2021</a:t>
          </a:r>
          <a:endParaRPr lang="en-ZA" dirty="0"/>
        </a:p>
      </dgm:t>
    </dgm:pt>
    <dgm:pt modelId="{603B1F1C-9C0E-4D71-A26A-E8A01223C6AA}" type="parTrans" cxnId="{BF1B6721-6A2E-4E4A-A4CF-B1BC0DA14C9B}">
      <dgm:prSet/>
      <dgm:spPr/>
      <dgm:t>
        <a:bodyPr/>
        <a:lstStyle/>
        <a:p>
          <a:endParaRPr lang="en-ZA"/>
        </a:p>
      </dgm:t>
    </dgm:pt>
    <dgm:pt modelId="{0B5D9A14-6B8B-443D-A155-F6412E572441}" type="sibTrans" cxnId="{BF1B6721-6A2E-4E4A-A4CF-B1BC0DA14C9B}">
      <dgm:prSet/>
      <dgm:spPr/>
      <dgm:t>
        <a:bodyPr/>
        <a:lstStyle/>
        <a:p>
          <a:endParaRPr lang="en-ZA"/>
        </a:p>
      </dgm:t>
    </dgm:pt>
    <dgm:pt modelId="{238F4109-A477-4ABA-BDAE-69736E91D5C4}">
      <dgm:prSet phldrT="[Text]"/>
      <dgm:spPr/>
      <dgm:t>
        <a:bodyPr/>
        <a:lstStyle/>
        <a:p>
          <a:r>
            <a:rPr lang="en-US" dirty="0"/>
            <a:t>Launched Version 2 with a new pricing structure and support system, that saw us being able to serve users better.</a:t>
          </a:r>
          <a:endParaRPr lang="en-ZA" dirty="0"/>
        </a:p>
      </dgm:t>
    </dgm:pt>
    <dgm:pt modelId="{1090EBCB-9731-4F36-97CB-52DD542DCA98}" type="parTrans" cxnId="{EFC7B37E-28B0-4F70-A645-5198E6692C67}">
      <dgm:prSet/>
      <dgm:spPr/>
      <dgm:t>
        <a:bodyPr/>
        <a:lstStyle/>
        <a:p>
          <a:endParaRPr lang="en-ZA"/>
        </a:p>
      </dgm:t>
    </dgm:pt>
    <dgm:pt modelId="{7D864E73-C68D-48AA-835E-F94C6DA3AC4D}" type="sibTrans" cxnId="{EFC7B37E-28B0-4F70-A645-5198E6692C67}">
      <dgm:prSet/>
      <dgm:spPr/>
      <dgm:t>
        <a:bodyPr/>
        <a:lstStyle/>
        <a:p>
          <a:endParaRPr lang="en-ZA"/>
        </a:p>
      </dgm:t>
    </dgm:pt>
    <dgm:pt modelId="{F37484BD-E7F6-41E5-940E-BE1F5C94CB66}">
      <dgm:prSet phldrT="[Text]"/>
      <dgm:spPr/>
      <dgm:t>
        <a:bodyPr/>
        <a:lstStyle/>
        <a:p>
          <a:r>
            <a:rPr lang="en-US" dirty="0"/>
            <a:t>Renamed to Prys Accounting. The move that helped identify the software, help shape the market. </a:t>
          </a:r>
        </a:p>
        <a:p>
          <a:endParaRPr lang="en-ZA" dirty="0"/>
        </a:p>
      </dgm:t>
    </dgm:pt>
    <dgm:pt modelId="{046025BA-8CBB-49C1-9A2F-C479C98F94A2}" type="parTrans" cxnId="{8B655699-61AF-435B-9A32-8BF1398A16B1}">
      <dgm:prSet/>
      <dgm:spPr/>
      <dgm:t>
        <a:bodyPr/>
        <a:lstStyle/>
        <a:p>
          <a:endParaRPr lang="en-ZA"/>
        </a:p>
      </dgm:t>
    </dgm:pt>
    <dgm:pt modelId="{957D4F90-41E2-4646-8493-177BED390E46}" type="sibTrans" cxnId="{8B655699-61AF-435B-9A32-8BF1398A16B1}">
      <dgm:prSet/>
      <dgm:spPr/>
      <dgm:t>
        <a:bodyPr/>
        <a:lstStyle/>
        <a:p>
          <a:endParaRPr lang="en-ZA"/>
        </a:p>
      </dgm:t>
    </dgm:pt>
    <dgm:pt modelId="{50F7D516-B4BC-4E61-BCEC-53DE67CEE881}">
      <dgm:prSet phldrT="[Text]"/>
      <dgm:spPr/>
      <dgm:t>
        <a:bodyPr/>
        <a:lstStyle/>
        <a:p>
          <a:r>
            <a:rPr lang="en-US"/>
            <a:t>2021</a:t>
          </a:r>
          <a:endParaRPr lang="en-ZA" dirty="0"/>
        </a:p>
      </dgm:t>
    </dgm:pt>
    <dgm:pt modelId="{B14AAFA4-7DC9-43B0-8F71-21F18303C866}" type="parTrans" cxnId="{A372B181-DD7C-4F7A-AD87-45BED939F328}">
      <dgm:prSet/>
      <dgm:spPr/>
      <dgm:t>
        <a:bodyPr/>
        <a:lstStyle/>
        <a:p>
          <a:endParaRPr lang="en-ZA"/>
        </a:p>
      </dgm:t>
    </dgm:pt>
    <dgm:pt modelId="{C15C1D4D-51F7-40F2-B196-A49D25AD2EA6}" type="sibTrans" cxnId="{A372B181-DD7C-4F7A-AD87-45BED939F328}">
      <dgm:prSet/>
      <dgm:spPr/>
      <dgm:t>
        <a:bodyPr/>
        <a:lstStyle/>
        <a:p>
          <a:endParaRPr lang="en-ZA"/>
        </a:p>
      </dgm:t>
    </dgm:pt>
    <dgm:pt modelId="{20D07862-978F-4B9F-AE36-4BF29D663888}">
      <dgm:prSet phldrT="[Text]"/>
      <dgm:spPr/>
      <dgm:t>
        <a:bodyPr/>
        <a:lstStyle/>
        <a:p>
          <a:r>
            <a:rPr lang="en-US" dirty="0"/>
            <a:t>Launched Version 3 and 4. Introduced 2 Packages and Cloud software solutions to accommodate more businesses. </a:t>
          </a:r>
          <a:endParaRPr lang="en-ZA" dirty="0"/>
        </a:p>
      </dgm:t>
    </dgm:pt>
    <dgm:pt modelId="{92DAF95D-B0B3-46FC-BFED-F3FE0B3CC671}" type="parTrans" cxnId="{CF4A2DB5-76C9-411B-9D4E-2202F2583FF3}">
      <dgm:prSet/>
      <dgm:spPr/>
      <dgm:t>
        <a:bodyPr/>
        <a:lstStyle/>
        <a:p>
          <a:endParaRPr lang="en-ZA"/>
        </a:p>
      </dgm:t>
    </dgm:pt>
    <dgm:pt modelId="{E7E82010-A368-4F9E-929F-15725F282BF0}" type="sibTrans" cxnId="{CF4A2DB5-76C9-411B-9D4E-2202F2583FF3}">
      <dgm:prSet/>
      <dgm:spPr/>
      <dgm:t>
        <a:bodyPr/>
        <a:lstStyle/>
        <a:p>
          <a:endParaRPr lang="en-ZA"/>
        </a:p>
      </dgm:t>
    </dgm:pt>
    <dgm:pt modelId="{0961D89A-9B3F-4838-8C6C-77F5B1A67E43}" type="pres">
      <dgm:prSet presAssocID="{6E79CDF2-5BB8-4F1E-921C-644D7A7D452C}" presName="Name0" presStyleCnt="0">
        <dgm:presLayoutVars>
          <dgm:dir/>
          <dgm:animLvl val="lvl"/>
          <dgm:resizeHandles val="exact"/>
        </dgm:presLayoutVars>
      </dgm:prSet>
      <dgm:spPr/>
    </dgm:pt>
    <dgm:pt modelId="{2369B075-F732-452B-ADD8-DCFF7FADF539}" type="pres">
      <dgm:prSet presAssocID="{2DD4F84E-4026-4B6D-866F-F067DA016744}" presName="compositeNode" presStyleCnt="0">
        <dgm:presLayoutVars>
          <dgm:bulletEnabled val="1"/>
        </dgm:presLayoutVars>
      </dgm:prSet>
      <dgm:spPr/>
    </dgm:pt>
    <dgm:pt modelId="{68BC1B4E-7303-4145-8A49-BB176D328E6A}" type="pres">
      <dgm:prSet presAssocID="{2DD4F84E-4026-4B6D-866F-F067DA016744}" presName="bgRect" presStyleLbl="node1" presStyleIdx="0" presStyleCnt="6"/>
      <dgm:spPr/>
    </dgm:pt>
    <dgm:pt modelId="{E0FCCE9A-4425-4321-8B17-366C82FB2852}" type="pres">
      <dgm:prSet presAssocID="{2DD4F84E-4026-4B6D-866F-F067DA016744}" presName="parentNode" presStyleLbl="node1" presStyleIdx="0" presStyleCnt="6">
        <dgm:presLayoutVars>
          <dgm:chMax val="0"/>
          <dgm:bulletEnabled val="1"/>
        </dgm:presLayoutVars>
      </dgm:prSet>
      <dgm:spPr/>
    </dgm:pt>
    <dgm:pt modelId="{CC7AAFCE-5445-4C87-974C-226688CAC09F}" type="pres">
      <dgm:prSet presAssocID="{2DD4F84E-4026-4B6D-866F-F067DA016744}" presName="childNode" presStyleLbl="node1" presStyleIdx="0" presStyleCnt="6">
        <dgm:presLayoutVars>
          <dgm:bulletEnabled val="1"/>
        </dgm:presLayoutVars>
      </dgm:prSet>
      <dgm:spPr/>
    </dgm:pt>
    <dgm:pt modelId="{97D8A38B-A5AC-49B7-AF80-DA4522EFE302}" type="pres">
      <dgm:prSet presAssocID="{1CA0C937-A39B-4EA6-BD93-3BB257A72196}" presName="hSp" presStyleCnt="0"/>
      <dgm:spPr/>
    </dgm:pt>
    <dgm:pt modelId="{4FCE7E8A-83EC-48A6-A98C-F18160D0D3F8}" type="pres">
      <dgm:prSet presAssocID="{1CA0C937-A39B-4EA6-BD93-3BB257A72196}" presName="vProcSp" presStyleCnt="0"/>
      <dgm:spPr/>
    </dgm:pt>
    <dgm:pt modelId="{DA84E891-94C2-47F4-8BEC-16EB4278015D}" type="pres">
      <dgm:prSet presAssocID="{1CA0C937-A39B-4EA6-BD93-3BB257A72196}" presName="vSp1" presStyleCnt="0"/>
      <dgm:spPr/>
    </dgm:pt>
    <dgm:pt modelId="{231BCD87-2F06-4CFA-9CE0-61D5D5F6D78E}" type="pres">
      <dgm:prSet presAssocID="{1CA0C937-A39B-4EA6-BD93-3BB257A72196}" presName="simulatedConn" presStyleLbl="solidFgAcc1" presStyleIdx="0" presStyleCnt="5"/>
      <dgm:spPr/>
    </dgm:pt>
    <dgm:pt modelId="{226B5676-A3C9-462B-BF97-75892297A0E8}" type="pres">
      <dgm:prSet presAssocID="{1CA0C937-A39B-4EA6-BD93-3BB257A72196}" presName="vSp2" presStyleCnt="0"/>
      <dgm:spPr/>
    </dgm:pt>
    <dgm:pt modelId="{5980FD37-B91A-42E0-BEC8-BE5C37BAABC4}" type="pres">
      <dgm:prSet presAssocID="{1CA0C937-A39B-4EA6-BD93-3BB257A72196}" presName="sibTrans" presStyleCnt="0"/>
      <dgm:spPr/>
    </dgm:pt>
    <dgm:pt modelId="{4053EE8D-DF1B-415F-8360-B0665FC2147D}" type="pres">
      <dgm:prSet presAssocID="{90FA1C20-958B-4E3E-AAEA-CE6FF532CC74}" presName="compositeNode" presStyleCnt="0">
        <dgm:presLayoutVars>
          <dgm:bulletEnabled val="1"/>
        </dgm:presLayoutVars>
      </dgm:prSet>
      <dgm:spPr/>
    </dgm:pt>
    <dgm:pt modelId="{AA365C09-7CB1-4D91-8E22-AC49B7AB017B}" type="pres">
      <dgm:prSet presAssocID="{90FA1C20-958B-4E3E-AAEA-CE6FF532CC74}" presName="bgRect" presStyleLbl="node1" presStyleIdx="1" presStyleCnt="6"/>
      <dgm:spPr/>
    </dgm:pt>
    <dgm:pt modelId="{116A2AAC-0C31-4AF0-8E6C-DDCB04B5A333}" type="pres">
      <dgm:prSet presAssocID="{90FA1C20-958B-4E3E-AAEA-CE6FF532CC74}" presName="parentNode" presStyleLbl="node1" presStyleIdx="1" presStyleCnt="6">
        <dgm:presLayoutVars>
          <dgm:chMax val="0"/>
          <dgm:bulletEnabled val="1"/>
        </dgm:presLayoutVars>
      </dgm:prSet>
      <dgm:spPr/>
    </dgm:pt>
    <dgm:pt modelId="{C79BBB32-3DA0-4D55-850E-C0BD31CA2A8C}" type="pres">
      <dgm:prSet presAssocID="{90FA1C20-958B-4E3E-AAEA-CE6FF532CC74}" presName="childNode" presStyleLbl="node1" presStyleIdx="1" presStyleCnt="6">
        <dgm:presLayoutVars>
          <dgm:bulletEnabled val="1"/>
        </dgm:presLayoutVars>
      </dgm:prSet>
      <dgm:spPr/>
    </dgm:pt>
    <dgm:pt modelId="{5ACC0D67-5645-454E-A898-22642954737D}" type="pres">
      <dgm:prSet presAssocID="{082CE782-495F-4D02-B510-402195B00F42}" presName="hSp" presStyleCnt="0"/>
      <dgm:spPr/>
    </dgm:pt>
    <dgm:pt modelId="{8DA3CCDD-9B2C-4221-9B51-66546921685A}" type="pres">
      <dgm:prSet presAssocID="{082CE782-495F-4D02-B510-402195B00F42}" presName="vProcSp" presStyleCnt="0"/>
      <dgm:spPr/>
    </dgm:pt>
    <dgm:pt modelId="{FFB6F634-A70E-4C06-8605-AC9CDB6393C7}" type="pres">
      <dgm:prSet presAssocID="{082CE782-495F-4D02-B510-402195B00F42}" presName="vSp1" presStyleCnt="0"/>
      <dgm:spPr/>
    </dgm:pt>
    <dgm:pt modelId="{A27D3960-8B42-40CA-B968-6EC83B15A4BD}" type="pres">
      <dgm:prSet presAssocID="{082CE782-495F-4D02-B510-402195B00F42}" presName="simulatedConn" presStyleLbl="solidFgAcc1" presStyleIdx="1" presStyleCnt="5"/>
      <dgm:spPr/>
    </dgm:pt>
    <dgm:pt modelId="{DAABB663-B6DE-4400-B469-5B51B15E3D61}" type="pres">
      <dgm:prSet presAssocID="{082CE782-495F-4D02-B510-402195B00F42}" presName="vSp2" presStyleCnt="0"/>
      <dgm:spPr/>
    </dgm:pt>
    <dgm:pt modelId="{C436B9A0-B7C2-4AA6-90BA-FE288C8CA428}" type="pres">
      <dgm:prSet presAssocID="{082CE782-495F-4D02-B510-402195B00F42}" presName="sibTrans" presStyleCnt="0"/>
      <dgm:spPr/>
    </dgm:pt>
    <dgm:pt modelId="{AD843659-397B-4E83-A0AA-7B01CBCE7E24}" type="pres">
      <dgm:prSet presAssocID="{1227ED40-3D03-4901-BFE4-BE262AD99933}" presName="compositeNode" presStyleCnt="0">
        <dgm:presLayoutVars>
          <dgm:bulletEnabled val="1"/>
        </dgm:presLayoutVars>
      </dgm:prSet>
      <dgm:spPr/>
    </dgm:pt>
    <dgm:pt modelId="{5FE7CE9D-CCBC-4363-98F7-422699A51AEF}" type="pres">
      <dgm:prSet presAssocID="{1227ED40-3D03-4901-BFE4-BE262AD99933}" presName="bgRect" presStyleLbl="node1" presStyleIdx="2" presStyleCnt="6"/>
      <dgm:spPr/>
    </dgm:pt>
    <dgm:pt modelId="{4BCF3CB1-23E6-46E3-BA4F-8C92C25E0066}" type="pres">
      <dgm:prSet presAssocID="{1227ED40-3D03-4901-BFE4-BE262AD99933}" presName="parentNode" presStyleLbl="node1" presStyleIdx="2" presStyleCnt="6">
        <dgm:presLayoutVars>
          <dgm:chMax val="0"/>
          <dgm:bulletEnabled val="1"/>
        </dgm:presLayoutVars>
      </dgm:prSet>
      <dgm:spPr/>
    </dgm:pt>
    <dgm:pt modelId="{BB487303-B578-4016-93A6-6531F37E7A90}" type="pres">
      <dgm:prSet presAssocID="{1227ED40-3D03-4901-BFE4-BE262AD99933}" presName="childNode" presStyleLbl="node1" presStyleIdx="2" presStyleCnt="6">
        <dgm:presLayoutVars>
          <dgm:bulletEnabled val="1"/>
        </dgm:presLayoutVars>
      </dgm:prSet>
      <dgm:spPr/>
    </dgm:pt>
    <dgm:pt modelId="{E44386D6-5046-4E21-BBC2-C37B22761472}" type="pres">
      <dgm:prSet presAssocID="{32359FA5-83B6-46E4-BFA0-AE5D10B9EDDB}" presName="hSp" presStyleCnt="0"/>
      <dgm:spPr/>
    </dgm:pt>
    <dgm:pt modelId="{EFE5AD48-16AD-4A12-A604-236101F17FD0}" type="pres">
      <dgm:prSet presAssocID="{32359FA5-83B6-46E4-BFA0-AE5D10B9EDDB}" presName="vProcSp" presStyleCnt="0"/>
      <dgm:spPr/>
    </dgm:pt>
    <dgm:pt modelId="{238F0AEC-F22A-4A0C-A990-5D47130F8411}" type="pres">
      <dgm:prSet presAssocID="{32359FA5-83B6-46E4-BFA0-AE5D10B9EDDB}" presName="vSp1" presStyleCnt="0"/>
      <dgm:spPr/>
    </dgm:pt>
    <dgm:pt modelId="{BA813401-CE3B-4AAD-8DDF-FBFE5719C1D9}" type="pres">
      <dgm:prSet presAssocID="{32359FA5-83B6-46E4-BFA0-AE5D10B9EDDB}" presName="simulatedConn" presStyleLbl="solidFgAcc1" presStyleIdx="2" presStyleCnt="5"/>
      <dgm:spPr/>
    </dgm:pt>
    <dgm:pt modelId="{89D11A19-0411-4A43-A075-57E36D5EE4CC}" type="pres">
      <dgm:prSet presAssocID="{32359FA5-83B6-46E4-BFA0-AE5D10B9EDDB}" presName="vSp2" presStyleCnt="0"/>
      <dgm:spPr/>
    </dgm:pt>
    <dgm:pt modelId="{8D2670BF-FD11-400A-BD9C-760F2F88DB2A}" type="pres">
      <dgm:prSet presAssocID="{32359FA5-83B6-46E4-BFA0-AE5D10B9EDDB}" presName="sibTrans" presStyleCnt="0"/>
      <dgm:spPr/>
    </dgm:pt>
    <dgm:pt modelId="{BDEBA544-DD71-476F-B192-64CC266F3029}" type="pres">
      <dgm:prSet presAssocID="{E389AE84-7425-45C8-8560-27A6A2C85AEC}" presName="compositeNode" presStyleCnt="0">
        <dgm:presLayoutVars>
          <dgm:bulletEnabled val="1"/>
        </dgm:presLayoutVars>
      </dgm:prSet>
      <dgm:spPr/>
    </dgm:pt>
    <dgm:pt modelId="{F2E13D82-5507-46D1-ABAA-AAE0B262B56B}" type="pres">
      <dgm:prSet presAssocID="{E389AE84-7425-45C8-8560-27A6A2C85AEC}" presName="bgRect" presStyleLbl="node1" presStyleIdx="3" presStyleCnt="6"/>
      <dgm:spPr/>
    </dgm:pt>
    <dgm:pt modelId="{EC3F4D27-24B1-4D3C-B3F7-C85D264AB31D}" type="pres">
      <dgm:prSet presAssocID="{E389AE84-7425-45C8-8560-27A6A2C85AEC}" presName="parentNode" presStyleLbl="node1" presStyleIdx="3" presStyleCnt="6">
        <dgm:presLayoutVars>
          <dgm:chMax val="0"/>
          <dgm:bulletEnabled val="1"/>
        </dgm:presLayoutVars>
      </dgm:prSet>
      <dgm:spPr/>
    </dgm:pt>
    <dgm:pt modelId="{9BF50E23-DB8A-46A1-A782-94740BF27760}" type="pres">
      <dgm:prSet presAssocID="{E389AE84-7425-45C8-8560-27A6A2C85AEC}" presName="childNode" presStyleLbl="node1" presStyleIdx="3" presStyleCnt="6">
        <dgm:presLayoutVars>
          <dgm:bulletEnabled val="1"/>
        </dgm:presLayoutVars>
      </dgm:prSet>
      <dgm:spPr/>
    </dgm:pt>
    <dgm:pt modelId="{4723955D-62B8-4AB7-8AF1-A0E610CA0CEC}" type="pres">
      <dgm:prSet presAssocID="{DC63AA03-E772-4617-ADC9-1F7ED5F6DA86}" presName="hSp" presStyleCnt="0"/>
      <dgm:spPr/>
    </dgm:pt>
    <dgm:pt modelId="{E0A3E0C9-2DA9-453E-8DEB-E99874CF77AB}" type="pres">
      <dgm:prSet presAssocID="{DC63AA03-E772-4617-ADC9-1F7ED5F6DA86}" presName="vProcSp" presStyleCnt="0"/>
      <dgm:spPr/>
    </dgm:pt>
    <dgm:pt modelId="{AE800978-C3CA-4D3B-B8D4-AAFF9FD4524E}" type="pres">
      <dgm:prSet presAssocID="{DC63AA03-E772-4617-ADC9-1F7ED5F6DA86}" presName="vSp1" presStyleCnt="0"/>
      <dgm:spPr/>
    </dgm:pt>
    <dgm:pt modelId="{A6B64A32-FC39-49C4-A1B5-26AE6BF4E4A6}" type="pres">
      <dgm:prSet presAssocID="{DC63AA03-E772-4617-ADC9-1F7ED5F6DA86}" presName="simulatedConn" presStyleLbl="solidFgAcc1" presStyleIdx="3" presStyleCnt="5"/>
      <dgm:spPr/>
    </dgm:pt>
    <dgm:pt modelId="{2A6CF11A-60AD-40BC-8821-60ED7B00AF7E}" type="pres">
      <dgm:prSet presAssocID="{DC63AA03-E772-4617-ADC9-1F7ED5F6DA86}" presName="vSp2" presStyleCnt="0"/>
      <dgm:spPr/>
    </dgm:pt>
    <dgm:pt modelId="{395414A6-E918-4C4B-89AC-6D1CBC4DC5CC}" type="pres">
      <dgm:prSet presAssocID="{DC63AA03-E772-4617-ADC9-1F7ED5F6DA86}" presName="sibTrans" presStyleCnt="0"/>
      <dgm:spPr/>
    </dgm:pt>
    <dgm:pt modelId="{D5B2D992-84BC-41AC-B4F1-80CB929066E9}" type="pres">
      <dgm:prSet presAssocID="{A2694FA8-1E6F-4F98-B9E1-8EBA1BBA0A26}" presName="compositeNode" presStyleCnt="0">
        <dgm:presLayoutVars>
          <dgm:bulletEnabled val="1"/>
        </dgm:presLayoutVars>
      </dgm:prSet>
      <dgm:spPr/>
    </dgm:pt>
    <dgm:pt modelId="{0F49298D-A1CB-4445-B309-D5E35D3D8683}" type="pres">
      <dgm:prSet presAssocID="{A2694FA8-1E6F-4F98-B9E1-8EBA1BBA0A26}" presName="bgRect" presStyleLbl="node1" presStyleIdx="4" presStyleCnt="6"/>
      <dgm:spPr/>
    </dgm:pt>
    <dgm:pt modelId="{6BE34A46-9F65-4DE6-A061-04CD3A442DB1}" type="pres">
      <dgm:prSet presAssocID="{A2694FA8-1E6F-4F98-B9E1-8EBA1BBA0A26}" presName="parentNode" presStyleLbl="node1" presStyleIdx="4" presStyleCnt="6">
        <dgm:presLayoutVars>
          <dgm:chMax val="0"/>
          <dgm:bulletEnabled val="1"/>
        </dgm:presLayoutVars>
      </dgm:prSet>
      <dgm:spPr/>
    </dgm:pt>
    <dgm:pt modelId="{EB99CDD4-C178-49FA-857F-308CF4D94C12}" type="pres">
      <dgm:prSet presAssocID="{A2694FA8-1E6F-4F98-B9E1-8EBA1BBA0A26}" presName="childNode" presStyleLbl="node1" presStyleIdx="4" presStyleCnt="6">
        <dgm:presLayoutVars>
          <dgm:bulletEnabled val="1"/>
        </dgm:presLayoutVars>
      </dgm:prSet>
      <dgm:spPr/>
    </dgm:pt>
    <dgm:pt modelId="{E2A5C4C2-BFFB-45EC-9EB4-A290267C4B22}" type="pres">
      <dgm:prSet presAssocID="{0B5D9A14-6B8B-443D-A155-F6412E572441}" presName="hSp" presStyleCnt="0"/>
      <dgm:spPr/>
    </dgm:pt>
    <dgm:pt modelId="{8138158C-9DA9-4F0F-9A17-6DE3C99EA239}" type="pres">
      <dgm:prSet presAssocID="{0B5D9A14-6B8B-443D-A155-F6412E572441}" presName="vProcSp" presStyleCnt="0"/>
      <dgm:spPr/>
    </dgm:pt>
    <dgm:pt modelId="{49EBED7D-718C-4D9E-93CA-0F16B0C63394}" type="pres">
      <dgm:prSet presAssocID="{0B5D9A14-6B8B-443D-A155-F6412E572441}" presName="vSp1" presStyleCnt="0"/>
      <dgm:spPr/>
    </dgm:pt>
    <dgm:pt modelId="{F59BEB61-720F-4D7C-9152-5E0ACD221DF8}" type="pres">
      <dgm:prSet presAssocID="{0B5D9A14-6B8B-443D-A155-F6412E572441}" presName="simulatedConn" presStyleLbl="solidFgAcc1" presStyleIdx="4" presStyleCnt="5"/>
      <dgm:spPr/>
    </dgm:pt>
    <dgm:pt modelId="{ACBD5F92-80A4-487D-9956-4E0721027848}" type="pres">
      <dgm:prSet presAssocID="{0B5D9A14-6B8B-443D-A155-F6412E572441}" presName="vSp2" presStyleCnt="0"/>
      <dgm:spPr/>
    </dgm:pt>
    <dgm:pt modelId="{33CFF164-50C4-43D1-ACF7-38AEE11413DD}" type="pres">
      <dgm:prSet presAssocID="{0B5D9A14-6B8B-443D-A155-F6412E572441}" presName="sibTrans" presStyleCnt="0"/>
      <dgm:spPr/>
    </dgm:pt>
    <dgm:pt modelId="{366C7E37-B9ED-4B9B-8195-2E31CB0B7CE1}" type="pres">
      <dgm:prSet presAssocID="{50F7D516-B4BC-4E61-BCEC-53DE67CEE881}" presName="compositeNode" presStyleCnt="0">
        <dgm:presLayoutVars>
          <dgm:bulletEnabled val="1"/>
        </dgm:presLayoutVars>
      </dgm:prSet>
      <dgm:spPr/>
    </dgm:pt>
    <dgm:pt modelId="{C4D9E346-768F-4178-8D07-8F559CDBB65B}" type="pres">
      <dgm:prSet presAssocID="{50F7D516-B4BC-4E61-BCEC-53DE67CEE881}" presName="bgRect" presStyleLbl="node1" presStyleIdx="5" presStyleCnt="6"/>
      <dgm:spPr/>
    </dgm:pt>
    <dgm:pt modelId="{1CB0196A-9F0A-44A6-8296-9FE45C18F0AE}" type="pres">
      <dgm:prSet presAssocID="{50F7D516-B4BC-4E61-BCEC-53DE67CEE881}" presName="parentNode" presStyleLbl="node1" presStyleIdx="5" presStyleCnt="6">
        <dgm:presLayoutVars>
          <dgm:chMax val="0"/>
          <dgm:bulletEnabled val="1"/>
        </dgm:presLayoutVars>
      </dgm:prSet>
      <dgm:spPr/>
    </dgm:pt>
    <dgm:pt modelId="{A1641949-0682-4AFA-94F2-20EAEA18FE5A}" type="pres">
      <dgm:prSet presAssocID="{50F7D516-B4BC-4E61-BCEC-53DE67CEE881}" presName="childNode" presStyleLbl="node1" presStyleIdx="5" presStyleCnt="6">
        <dgm:presLayoutVars>
          <dgm:bulletEnabled val="1"/>
        </dgm:presLayoutVars>
      </dgm:prSet>
      <dgm:spPr/>
    </dgm:pt>
  </dgm:ptLst>
  <dgm:cxnLst>
    <dgm:cxn modelId="{C1292506-E3EF-4F05-99F9-120FA4DF172F}" srcId="{2DD4F84E-4026-4B6D-866F-F067DA016744}" destId="{5D77D56D-1505-4340-A5AE-EEE814BBF8B0}" srcOrd="0" destOrd="0" parTransId="{300E2892-51E8-4AEC-B12D-62CE3761C209}" sibTransId="{FBBECF64-D588-4EE8-B922-C26620FD2C94}"/>
    <dgm:cxn modelId="{4D232B14-7120-409A-9315-8D4DD62A4774}" type="presOf" srcId="{28A54D4E-53C3-45D2-9744-D7BD72DA5424}" destId="{BB487303-B578-4016-93A6-6531F37E7A90}" srcOrd="0" destOrd="0" presId="urn:microsoft.com/office/officeart/2005/8/layout/hProcess7"/>
    <dgm:cxn modelId="{BF1B6721-6A2E-4E4A-A4CF-B1BC0DA14C9B}" srcId="{6E79CDF2-5BB8-4F1E-921C-644D7A7D452C}" destId="{A2694FA8-1E6F-4F98-B9E1-8EBA1BBA0A26}" srcOrd="4" destOrd="0" parTransId="{603B1F1C-9C0E-4D71-A26A-E8A01223C6AA}" sibTransId="{0B5D9A14-6B8B-443D-A155-F6412E572441}"/>
    <dgm:cxn modelId="{8EB55126-4D12-48EC-BFEA-B72F648C2AFE}" type="presOf" srcId="{6E79CDF2-5BB8-4F1E-921C-644D7A7D452C}" destId="{0961D89A-9B3F-4838-8C6C-77F5B1A67E43}" srcOrd="0" destOrd="0" presId="urn:microsoft.com/office/officeart/2005/8/layout/hProcess7"/>
    <dgm:cxn modelId="{FE7B9742-B9D3-41F1-B286-BC334A010F44}" type="presOf" srcId="{F37484BD-E7F6-41E5-940E-BE1F5C94CB66}" destId="{EB99CDD4-C178-49FA-857F-308CF4D94C12}" srcOrd="0" destOrd="0" presId="urn:microsoft.com/office/officeart/2005/8/layout/hProcess7"/>
    <dgm:cxn modelId="{CE793A4B-A949-4E8B-891D-A1DA9F17CD4A}" type="presOf" srcId="{90FA1C20-958B-4E3E-AAEA-CE6FF532CC74}" destId="{AA365C09-7CB1-4D91-8E22-AC49B7AB017B}" srcOrd="0" destOrd="0" presId="urn:microsoft.com/office/officeart/2005/8/layout/hProcess7"/>
    <dgm:cxn modelId="{D86B296E-904F-41BF-AAF4-24C14A808352}" type="presOf" srcId="{8DDDF867-856A-428F-95C7-637FF0142939}" destId="{C79BBB32-3DA0-4D55-850E-C0BD31CA2A8C}" srcOrd="0" destOrd="0" presId="urn:microsoft.com/office/officeart/2005/8/layout/hProcess7"/>
    <dgm:cxn modelId="{1197A06E-97E2-4003-98FC-14A88A3ACB4B}" type="presOf" srcId="{A2694FA8-1E6F-4F98-B9E1-8EBA1BBA0A26}" destId="{6BE34A46-9F65-4DE6-A061-04CD3A442DB1}" srcOrd="1" destOrd="0" presId="urn:microsoft.com/office/officeart/2005/8/layout/hProcess7"/>
    <dgm:cxn modelId="{F29A2070-C4E0-414D-8866-F70CD3D77766}" type="presOf" srcId="{E389AE84-7425-45C8-8560-27A6A2C85AEC}" destId="{EC3F4D27-24B1-4D3C-B3F7-C85D264AB31D}" srcOrd="1" destOrd="0" presId="urn:microsoft.com/office/officeart/2005/8/layout/hProcess7"/>
    <dgm:cxn modelId="{0D2A6856-CD79-4EBF-B7AB-D07B35F38C4E}" srcId="{6E79CDF2-5BB8-4F1E-921C-644D7A7D452C}" destId="{1227ED40-3D03-4901-BFE4-BE262AD99933}" srcOrd="2" destOrd="0" parTransId="{9C32579A-9773-4A0D-8DDB-A4EDBABD4B05}" sibTransId="{32359FA5-83B6-46E4-BFA0-AE5D10B9EDDB}"/>
    <dgm:cxn modelId="{EFC7B37E-28B0-4F70-A645-5198E6692C67}" srcId="{E389AE84-7425-45C8-8560-27A6A2C85AEC}" destId="{238F4109-A477-4ABA-BDAE-69736E91D5C4}" srcOrd="0" destOrd="0" parTransId="{1090EBCB-9731-4F36-97CB-52DD542DCA98}" sibTransId="{7D864E73-C68D-48AA-835E-F94C6DA3AC4D}"/>
    <dgm:cxn modelId="{A372B181-DD7C-4F7A-AD87-45BED939F328}" srcId="{6E79CDF2-5BB8-4F1E-921C-644D7A7D452C}" destId="{50F7D516-B4BC-4E61-BCEC-53DE67CEE881}" srcOrd="5" destOrd="0" parTransId="{B14AAFA4-7DC9-43B0-8F71-21F18303C866}" sibTransId="{C15C1D4D-51F7-40F2-B196-A49D25AD2EA6}"/>
    <dgm:cxn modelId="{4E0DAE85-0423-4725-A12B-77D7A825A589}" type="presOf" srcId="{1227ED40-3D03-4901-BFE4-BE262AD99933}" destId="{5FE7CE9D-CCBC-4363-98F7-422699A51AEF}" srcOrd="0" destOrd="0" presId="urn:microsoft.com/office/officeart/2005/8/layout/hProcess7"/>
    <dgm:cxn modelId="{CB1ADF90-B4B3-430A-94FD-C28E3E2E6170}" type="presOf" srcId="{5D77D56D-1505-4340-A5AE-EEE814BBF8B0}" destId="{CC7AAFCE-5445-4C87-974C-226688CAC09F}" srcOrd="0" destOrd="0" presId="urn:microsoft.com/office/officeart/2005/8/layout/hProcess7"/>
    <dgm:cxn modelId="{20753394-40E3-4B37-B31F-806E68F142B2}" type="presOf" srcId="{1227ED40-3D03-4901-BFE4-BE262AD99933}" destId="{4BCF3CB1-23E6-46E3-BA4F-8C92C25E0066}" srcOrd="1" destOrd="0" presId="urn:microsoft.com/office/officeart/2005/8/layout/hProcess7"/>
    <dgm:cxn modelId="{8B655699-61AF-435B-9A32-8BF1398A16B1}" srcId="{A2694FA8-1E6F-4F98-B9E1-8EBA1BBA0A26}" destId="{F37484BD-E7F6-41E5-940E-BE1F5C94CB66}" srcOrd="0" destOrd="0" parTransId="{046025BA-8CBB-49C1-9A2F-C479C98F94A2}" sibTransId="{957D4F90-41E2-4646-8493-177BED390E46}"/>
    <dgm:cxn modelId="{9A29F399-EB63-4F9A-8E91-DE128FBCA281}" type="presOf" srcId="{50F7D516-B4BC-4E61-BCEC-53DE67CEE881}" destId="{1CB0196A-9F0A-44A6-8296-9FE45C18F0AE}" srcOrd="1" destOrd="0" presId="urn:microsoft.com/office/officeart/2005/8/layout/hProcess7"/>
    <dgm:cxn modelId="{0937D39C-052D-4945-9EF8-052481DFE7D3}" type="presOf" srcId="{2DD4F84E-4026-4B6D-866F-F067DA016744}" destId="{E0FCCE9A-4425-4321-8B17-366C82FB2852}" srcOrd="1" destOrd="0" presId="urn:microsoft.com/office/officeart/2005/8/layout/hProcess7"/>
    <dgm:cxn modelId="{D32B98A0-0BE1-4ECF-B2CF-3020F88956AD}" srcId="{6E79CDF2-5BB8-4F1E-921C-644D7A7D452C}" destId="{E389AE84-7425-45C8-8560-27A6A2C85AEC}" srcOrd="3" destOrd="0" parTransId="{76599D30-ACE8-437E-BDE9-59C48A8A83AF}" sibTransId="{DC63AA03-E772-4617-ADC9-1F7ED5F6DA86}"/>
    <dgm:cxn modelId="{E4545EA6-1A30-42E0-BBEF-CE2E6A128037}" type="presOf" srcId="{20D07862-978F-4B9F-AE36-4BF29D663888}" destId="{A1641949-0682-4AFA-94F2-20EAEA18FE5A}" srcOrd="0" destOrd="0" presId="urn:microsoft.com/office/officeart/2005/8/layout/hProcess7"/>
    <dgm:cxn modelId="{F7F67BAE-7574-47C9-8526-C5E7A76F9D04}" srcId="{6E79CDF2-5BB8-4F1E-921C-644D7A7D452C}" destId="{2DD4F84E-4026-4B6D-866F-F067DA016744}" srcOrd="0" destOrd="0" parTransId="{4F35EB53-0064-47DB-BFD7-CE2AF5E232DD}" sibTransId="{1CA0C937-A39B-4EA6-BD93-3BB257A72196}"/>
    <dgm:cxn modelId="{CF4A2DB5-76C9-411B-9D4E-2202F2583FF3}" srcId="{50F7D516-B4BC-4E61-BCEC-53DE67CEE881}" destId="{20D07862-978F-4B9F-AE36-4BF29D663888}" srcOrd="0" destOrd="0" parTransId="{92DAF95D-B0B3-46FC-BFED-F3FE0B3CC671}" sibTransId="{E7E82010-A368-4F9E-929F-15725F282BF0}"/>
    <dgm:cxn modelId="{CC0ADEBA-0973-4828-9318-00B129E1D7B6}" type="presOf" srcId="{90FA1C20-958B-4E3E-AAEA-CE6FF532CC74}" destId="{116A2AAC-0C31-4AF0-8E6C-DDCB04B5A333}" srcOrd="1" destOrd="0" presId="urn:microsoft.com/office/officeart/2005/8/layout/hProcess7"/>
    <dgm:cxn modelId="{93E4CEBB-48DD-4202-8F4C-ED258EAFE126}" srcId="{1227ED40-3D03-4901-BFE4-BE262AD99933}" destId="{28A54D4E-53C3-45D2-9744-D7BD72DA5424}" srcOrd="0" destOrd="0" parTransId="{748A8FC0-EA7A-4768-9315-5ABBBBB1D61F}" sibTransId="{A735BC96-6556-4D47-92D6-29CE160121A4}"/>
    <dgm:cxn modelId="{57C9DFBF-0A1A-4F2F-831E-49CA09FCC282}" type="presOf" srcId="{238F4109-A477-4ABA-BDAE-69736E91D5C4}" destId="{9BF50E23-DB8A-46A1-A782-94740BF27760}" srcOrd="0" destOrd="0" presId="urn:microsoft.com/office/officeart/2005/8/layout/hProcess7"/>
    <dgm:cxn modelId="{5002B1D4-FC0B-4C08-AA3E-2751360CDC68}" type="presOf" srcId="{50F7D516-B4BC-4E61-BCEC-53DE67CEE881}" destId="{C4D9E346-768F-4178-8D07-8F559CDBB65B}" srcOrd="0" destOrd="0" presId="urn:microsoft.com/office/officeart/2005/8/layout/hProcess7"/>
    <dgm:cxn modelId="{537DA0D7-192C-4C21-8981-582F21F1263B}" type="presOf" srcId="{E389AE84-7425-45C8-8560-27A6A2C85AEC}" destId="{F2E13D82-5507-46D1-ABAA-AAE0B262B56B}" srcOrd="0" destOrd="0" presId="urn:microsoft.com/office/officeart/2005/8/layout/hProcess7"/>
    <dgm:cxn modelId="{62E818E6-0D9E-471A-A95F-B1B5DAAD7489}" srcId="{90FA1C20-958B-4E3E-AAEA-CE6FF532CC74}" destId="{8DDDF867-856A-428F-95C7-637FF0142939}" srcOrd="0" destOrd="0" parTransId="{4E1BD089-0E05-4A3A-89F8-65D17F8A2492}" sibTransId="{191BFEEB-F80C-4292-BE39-947EA87AF189}"/>
    <dgm:cxn modelId="{5E947BF0-0C1B-4D89-A695-F66299393A61}" srcId="{6E79CDF2-5BB8-4F1E-921C-644D7A7D452C}" destId="{90FA1C20-958B-4E3E-AAEA-CE6FF532CC74}" srcOrd="1" destOrd="0" parTransId="{319F9B22-B5A4-4A18-8674-5AA480173349}" sibTransId="{082CE782-495F-4D02-B510-402195B00F42}"/>
    <dgm:cxn modelId="{A80EC6F3-5404-44BD-98B7-74664C58420A}" type="presOf" srcId="{A2694FA8-1E6F-4F98-B9E1-8EBA1BBA0A26}" destId="{0F49298D-A1CB-4445-B309-D5E35D3D8683}" srcOrd="0" destOrd="0" presId="urn:microsoft.com/office/officeart/2005/8/layout/hProcess7"/>
    <dgm:cxn modelId="{EE7B12F9-2D8F-45E9-BD76-3F2E1969E988}" type="presOf" srcId="{2DD4F84E-4026-4B6D-866F-F067DA016744}" destId="{68BC1B4E-7303-4145-8A49-BB176D328E6A}" srcOrd="0" destOrd="0" presId="urn:microsoft.com/office/officeart/2005/8/layout/hProcess7"/>
    <dgm:cxn modelId="{D6F1209A-FBD1-486E-A805-E50E2E7B9504}" type="presParOf" srcId="{0961D89A-9B3F-4838-8C6C-77F5B1A67E43}" destId="{2369B075-F732-452B-ADD8-DCFF7FADF539}" srcOrd="0" destOrd="0" presId="urn:microsoft.com/office/officeart/2005/8/layout/hProcess7"/>
    <dgm:cxn modelId="{C7359C03-31B9-4657-9B98-8DEC00DCF64C}" type="presParOf" srcId="{2369B075-F732-452B-ADD8-DCFF7FADF539}" destId="{68BC1B4E-7303-4145-8A49-BB176D328E6A}" srcOrd="0" destOrd="0" presId="urn:microsoft.com/office/officeart/2005/8/layout/hProcess7"/>
    <dgm:cxn modelId="{6C3B52C8-CDA2-4659-86F0-D6157DEBA089}" type="presParOf" srcId="{2369B075-F732-452B-ADD8-DCFF7FADF539}" destId="{E0FCCE9A-4425-4321-8B17-366C82FB2852}" srcOrd="1" destOrd="0" presId="urn:microsoft.com/office/officeart/2005/8/layout/hProcess7"/>
    <dgm:cxn modelId="{EB594C1B-8D82-438A-B770-7B81549A7E5B}" type="presParOf" srcId="{2369B075-F732-452B-ADD8-DCFF7FADF539}" destId="{CC7AAFCE-5445-4C87-974C-226688CAC09F}" srcOrd="2" destOrd="0" presId="urn:microsoft.com/office/officeart/2005/8/layout/hProcess7"/>
    <dgm:cxn modelId="{BB89EC4B-6065-4A30-BFCD-E5B5C08D41E1}" type="presParOf" srcId="{0961D89A-9B3F-4838-8C6C-77F5B1A67E43}" destId="{97D8A38B-A5AC-49B7-AF80-DA4522EFE302}" srcOrd="1" destOrd="0" presId="urn:microsoft.com/office/officeart/2005/8/layout/hProcess7"/>
    <dgm:cxn modelId="{F3772EE1-298A-4B79-8176-13922DB56CC8}" type="presParOf" srcId="{0961D89A-9B3F-4838-8C6C-77F5B1A67E43}" destId="{4FCE7E8A-83EC-48A6-A98C-F18160D0D3F8}" srcOrd="2" destOrd="0" presId="urn:microsoft.com/office/officeart/2005/8/layout/hProcess7"/>
    <dgm:cxn modelId="{7D43EB79-EA91-4AF2-A2C4-77D29037C129}" type="presParOf" srcId="{4FCE7E8A-83EC-48A6-A98C-F18160D0D3F8}" destId="{DA84E891-94C2-47F4-8BEC-16EB4278015D}" srcOrd="0" destOrd="0" presId="urn:microsoft.com/office/officeart/2005/8/layout/hProcess7"/>
    <dgm:cxn modelId="{531A030C-F5D5-42BC-8442-5E9020D08EEA}" type="presParOf" srcId="{4FCE7E8A-83EC-48A6-A98C-F18160D0D3F8}" destId="{231BCD87-2F06-4CFA-9CE0-61D5D5F6D78E}" srcOrd="1" destOrd="0" presId="urn:microsoft.com/office/officeart/2005/8/layout/hProcess7"/>
    <dgm:cxn modelId="{31EA2C8A-C724-44D9-BC1C-22A6607DAB33}" type="presParOf" srcId="{4FCE7E8A-83EC-48A6-A98C-F18160D0D3F8}" destId="{226B5676-A3C9-462B-BF97-75892297A0E8}" srcOrd="2" destOrd="0" presId="urn:microsoft.com/office/officeart/2005/8/layout/hProcess7"/>
    <dgm:cxn modelId="{1CFADD5E-3387-4725-AB1E-9734E9932CFE}" type="presParOf" srcId="{0961D89A-9B3F-4838-8C6C-77F5B1A67E43}" destId="{5980FD37-B91A-42E0-BEC8-BE5C37BAABC4}" srcOrd="3" destOrd="0" presId="urn:microsoft.com/office/officeart/2005/8/layout/hProcess7"/>
    <dgm:cxn modelId="{A311D800-B613-43CB-A1A4-E4247275D81E}" type="presParOf" srcId="{0961D89A-9B3F-4838-8C6C-77F5B1A67E43}" destId="{4053EE8D-DF1B-415F-8360-B0665FC2147D}" srcOrd="4" destOrd="0" presId="urn:microsoft.com/office/officeart/2005/8/layout/hProcess7"/>
    <dgm:cxn modelId="{52747D4A-D597-41E4-953F-E5DA1DEC0F25}" type="presParOf" srcId="{4053EE8D-DF1B-415F-8360-B0665FC2147D}" destId="{AA365C09-7CB1-4D91-8E22-AC49B7AB017B}" srcOrd="0" destOrd="0" presId="urn:microsoft.com/office/officeart/2005/8/layout/hProcess7"/>
    <dgm:cxn modelId="{005D3D71-668D-41BD-8106-D07E05002491}" type="presParOf" srcId="{4053EE8D-DF1B-415F-8360-B0665FC2147D}" destId="{116A2AAC-0C31-4AF0-8E6C-DDCB04B5A333}" srcOrd="1" destOrd="0" presId="urn:microsoft.com/office/officeart/2005/8/layout/hProcess7"/>
    <dgm:cxn modelId="{D7E92F1C-3207-49F5-868D-E7341A6BEDA7}" type="presParOf" srcId="{4053EE8D-DF1B-415F-8360-B0665FC2147D}" destId="{C79BBB32-3DA0-4D55-850E-C0BD31CA2A8C}" srcOrd="2" destOrd="0" presId="urn:microsoft.com/office/officeart/2005/8/layout/hProcess7"/>
    <dgm:cxn modelId="{08BFFBB8-0555-4BB0-82F7-D95609A0F4E4}" type="presParOf" srcId="{0961D89A-9B3F-4838-8C6C-77F5B1A67E43}" destId="{5ACC0D67-5645-454E-A898-22642954737D}" srcOrd="5" destOrd="0" presId="urn:microsoft.com/office/officeart/2005/8/layout/hProcess7"/>
    <dgm:cxn modelId="{83F8F662-3242-4CFF-B6EE-5F8F547E6EB3}" type="presParOf" srcId="{0961D89A-9B3F-4838-8C6C-77F5B1A67E43}" destId="{8DA3CCDD-9B2C-4221-9B51-66546921685A}" srcOrd="6" destOrd="0" presId="urn:microsoft.com/office/officeart/2005/8/layout/hProcess7"/>
    <dgm:cxn modelId="{3A8487C0-E2B8-4DC3-A514-5FA8D47D1FD8}" type="presParOf" srcId="{8DA3CCDD-9B2C-4221-9B51-66546921685A}" destId="{FFB6F634-A70E-4C06-8605-AC9CDB6393C7}" srcOrd="0" destOrd="0" presId="urn:microsoft.com/office/officeart/2005/8/layout/hProcess7"/>
    <dgm:cxn modelId="{25394201-67CA-423B-A227-BC370AE34883}" type="presParOf" srcId="{8DA3CCDD-9B2C-4221-9B51-66546921685A}" destId="{A27D3960-8B42-40CA-B968-6EC83B15A4BD}" srcOrd="1" destOrd="0" presId="urn:microsoft.com/office/officeart/2005/8/layout/hProcess7"/>
    <dgm:cxn modelId="{C560B49E-ED2F-4DA2-9089-1692AEAAFDD2}" type="presParOf" srcId="{8DA3CCDD-9B2C-4221-9B51-66546921685A}" destId="{DAABB663-B6DE-4400-B469-5B51B15E3D61}" srcOrd="2" destOrd="0" presId="urn:microsoft.com/office/officeart/2005/8/layout/hProcess7"/>
    <dgm:cxn modelId="{ACDDA4C4-7813-47DE-9238-1D842D16EB74}" type="presParOf" srcId="{0961D89A-9B3F-4838-8C6C-77F5B1A67E43}" destId="{C436B9A0-B7C2-4AA6-90BA-FE288C8CA428}" srcOrd="7" destOrd="0" presId="urn:microsoft.com/office/officeart/2005/8/layout/hProcess7"/>
    <dgm:cxn modelId="{08F179E9-D159-4FE6-80DE-B56575AE8E1C}" type="presParOf" srcId="{0961D89A-9B3F-4838-8C6C-77F5B1A67E43}" destId="{AD843659-397B-4E83-A0AA-7B01CBCE7E24}" srcOrd="8" destOrd="0" presId="urn:microsoft.com/office/officeart/2005/8/layout/hProcess7"/>
    <dgm:cxn modelId="{FF8A223F-19D4-473D-B762-D9FB2612209C}" type="presParOf" srcId="{AD843659-397B-4E83-A0AA-7B01CBCE7E24}" destId="{5FE7CE9D-CCBC-4363-98F7-422699A51AEF}" srcOrd="0" destOrd="0" presId="urn:microsoft.com/office/officeart/2005/8/layout/hProcess7"/>
    <dgm:cxn modelId="{C47DB40C-BFF7-483E-9BBA-425017472B28}" type="presParOf" srcId="{AD843659-397B-4E83-A0AA-7B01CBCE7E24}" destId="{4BCF3CB1-23E6-46E3-BA4F-8C92C25E0066}" srcOrd="1" destOrd="0" presId="urn:microsoft.com/office/officeart/2005/8/layout/hProcess7"/>
    <dgm:cxn modelId="{AD6CC74E-4BDC-47E5-8359-DF84CA748481}" type="presParOf" srcId="{AD843659-397B-4E83-A0AA-7B01CBCE7E24}" destId="{BB487303-B578-4016-93A6-6531F37E7A90}" srcOrd="2" destOrd="0" presId="urn:microsoft.com/office/officeart/2005/8/layout/hProcess7"/>
    <dgm:cxn modelId="{A2D7D200-D7BD-4401-B9D9-A13C365A06EB}" type="presParOf" srcId="{0961D89A-9B3F-4838-8C6C-77F5B1A67E43}" destId="{E44386D6-5046-4E21-BBC2-C37B22761472}" srcOrd="9" destOrd="0" presId="urn:microsoft.com/office/officeart/2005/8/layout/hProcess7"/>
    <dgm:cxn modelId="{2F97AA86-7DAD-473A-A130-734C42D89D2D}" type="presParOf" srcId="{0961D89A-9B3F-4838-8C6C-77F5B1A67E43}" destId="{EFE5AD48-16AD-4A12-A604-236101F17FD0}" srcOrd="10" destOrd="0" presId="urn:microsoft.com/office/officeart/2005/8/layout/hProcess7"/>
    <dgm:cxn modelId="{B9870C07-4EF2-4887-A26B-1DFD76344393}" type="presParOf" srcId="{EFE5AD48-16AD-4A12-A604-236101F17FD0}" destId="{238F0AEC-F22A-4A0C-A990-5D47130F8411}" srcOrd="0" destOrd="0" presId="urn:microsoft.com/office/officeart/2005/8/layout/hProcess7"/>
    <dgm:cxn modelId="{4D49E6D7-9B1B-4E76-9509-7970BD3DB99A}" type="presParOf" srcId="{EFE5AD48-16AD-4A12-A604-236101F17FD0}" destId="{BA813401-CE3B-4AAD-8DDF-FBFE5719C1D9}" srcOrd="1" destOrd="0" presId="urn:microsoft.com/office/officeart/2005/8/layout/hProcess7"/>
    <dgm:cxn modelId="{77B70DE8-25D9-42FD-AF45-4ABFEB0834DC}" type="presParOf" srcId="{EFE5AD48-16AD-4A12-A604-236101F17FD0}" destId="{89D11A19-0411-4A43-A075-57E36D5EE4CC}" srcOrd="2" destOrd="0" presId="urn:microsoft.com/office/officeart/2005/8/layout/hProcess7"/>
    <dgm:cxn modelId="{3E7BCCF8-7BD1-4F6F-9068-8AA343CE08E4}" type="presParOf" srcId="{0961D89A-9B3F-4838-8C6C-77F5B1A67E43}" destId="{8D2670BF-FD11-400A-BD9C-760F2F88DB2A}" srcOrd="11" destOrd="0" presId="urn:microsoft.com/office/officeart/2005/8/layout/hProcess7"/>
    <dgm:cxn modelId="{0FEF57AD-5177-4BAE-A5F5-5A96FD0F29FB}" type="presParOf" srcId="{0961D89A-9B3F-4838-8C6C-77F5B1A67E43}" destId="{BDEBA544-DD71-476F-B192-64CC266F3029}" srcOrd="12" destOrd="0" presId="urn:microsoft.com/office/officeart/2005/8/layout/hProcess7"/>
    <dgm:cxn modelId="{0EBA675C-2397-46A7-BDDA-372EC7CF4ACD}" type="presParOf" srcId="{BDEBA544-DD71-476F-B192-64CC266F3029}" destId="{F2E13D82-5507-46D1-ABAA-AAE0B262B56B}" srcOrd="0" destOrd="0" presId="urn:microsoft.com/office/officeart/2005/8/layout/hProcess7"/>
    <dgm:cxn modelId="{0791A6D4-111C-4E02-BDF8-C8DBDCA76AED}" type="presParOf" srcId="{BDEBA544-DD71-476F-B192-64CC266F3029}" destId="{EC3F4D27-24B1-4D3C-B3F7-C85D264AB31D}" srcOrd="1" destOrd="0" presId="urn:microsoft.com/office/officeart/2005/8/layout/hProcess7"/>
    <dgm:cxn modelId="{1FE27FC5-9A48-4F43-8F8F-49B24358FC47}" type="presParOf" srcId="{BDEBA544-DD71-476F-B192-64CC266F3029}" destId="{9BF50E23-DB8A-46A1-A782-94740BF27760}" srcOrd="2" destOrd="0" presId="urn:microsoft.com/office/officeart/2005/8/layout/hProcess7"/>
    <dgm:cxn modelId="{EB84BFB5-0614-424B-AA6A-E62275A31A94}" type="presParOf" srcId="{0961D89A-9B3F-4838-8C6C-77F5B1A67E43}" destId="{4723955D-62B8-4AB7-8AF1-A0E610CA0CEC}" srcOrd="13" destOrd="0" presId="urn:microsoft.com/office/officeart/2005/8/layout/hProcess7"/>
    <dgm:cxn modelId="{11686BCD-4053-45FE-A0F6-96A7213E2FB3}" type="presParOf" srcId="{0961D89A-9B3F-4838-8C6C-77F5B1A67E43}" destId="{E0A3E0C9-2DA9-453E-8DEB-E99874CF77AB}" srcOrd="14" destOrd="0" presId="urn:microsoft.com/office/officeart/2005/8/layout/hProcess7"/>
    <dgm:cxn modelId="{D0BD22C8-993E-40B7-B84D-61366D95D0D4}" type="presParOf" srcId="{E0A3E0C9-2DA9-453E-8DEB-E99874CF77AB}" destId="{AE800978-C3CA-4D3B-B8D4-AAFF9FD4524E}" srcOrd="0" destOrd="0" presId="urn:microsoft.com/office/officeart/2005/8/layout/hProcess7"/>
    <dgm:cxn modelId="{BD53F8D6-D7F4-41CF-B91E-EB3F5321C79A}" type="presParOf" srcId="{E0A3E0C9-2DA9-453E-8DEB-E99874CF77AB}" destId="{A6B64A32-FC39-49C4-A1B5-26AE6BF4E4A6}" srcOrd="1" destOrd="0" presId="urn:microsoft.com/office/officeart/2005/8/layout/hProcess7"/>
    <dgm:cxn modelId="{022D5F99-803D-4C80-B237-9B027402440E}" type="presParOf" srcId="{E0A3E0C9-2DA9-453E-8DEB-E99874CF77AB}" destId="{2A6CF11A-60AD-40BC-8821-60ED7B00AF7E}" srcOrd="2" destOrd="0" presId="urn:microsoft.com/office/officeart/2005/8/layout/hProcess7"/>
    <dgm:cxn modelId="{164F744F-9522-487B-A087-B68EF0B61C9D}" type="presParOf" srcId="{0961D89A-9B3F-4838-8C6C-77F5B1A67E43}" destId="{395414A6-E918-4C4B-89AC-6D1CBC4DC5CC}" srcOrd="15" destOrd="0" presId="urn:microsoft.com/office/officeart/2005/8/layout/hProcess7"/>
    <dgm:cxn modelId="{4436CBAB-1080-4C17-AF7D-655696444F3B}" type="presParOf" srcId="{0961D89A-9B3F-4838-8C6C-77F5B1A67E43}" destId="{D5B2D992-84BC-41AC-B4F1-80CB929066E9}" srcOrd="16" destOrd="0" presId="urn:microsoft.com/office/officeart/2005/8/layout/hProcess7"/>
    <dgm:cxn modelId="{6409BAD3-5ACF-432F-9782-D6A75CBEEE01}" type="presParOf" srcId="{D5B2D992-84BC-41AC-B4F1-80CB929066E9}" destId="{0F49298D-A1CB-4445-B309-D5E35D3D8683}" srcOrd="0" destOrd="0" presId="urn:microsoft.com/office/officeart/2005/8/layout/hProcess7"/>
    <dgm:cxn modelId="{7F436E06-CC7C-4511-A408-75EF7BC5B041}" type="presParOf" srcId="{D5B2D992-84BC-41AC-B4F1-80CB929066E9}" destId="{6BE34A46-9F65-4DE6-A061-04CD3A442DB1}" srcOrd="1" destOrd="0" presId="urn:microsoft.com/office/officeart/2005/8/layout/hProcess7"/>
    <dgm:cxn modelId="{ED122D77-E6B3-456C-81D3-F0F517F0A983}" type="presParOf" srcId="{D5B2D992-84BC-41AC-B4F1-80CB929066E9}" destId="{EB99CDD4-C178-49FA-857F-308CF4D94C12}" srcOrd="2" destOrd="0" presId="urn:microsoft.com/office/officeart/2005/8/layout/hProcess7"/>
    <dgm:cxn modelId="{19B418DD-C04E-422A-95BA-67330D0EE745}" type="presParOf" srcId="{0961D89A-9B3F-4838-8C6C-77F5B1A67E43}" destId="{E2A5C4C2-BFFB-45EC-9EB4-A290267C4B22}" srcOrd="17" destOrd="0" presId="urn:microsoft.com/office/officeart/2005/8/layout/hProcess7"/>
    <dgm:cxn modelId="{1571F8C3-AA8F-43C6-9872-4E5AC75EAEB4}" type="presParOf" srcId="{0961D89A-9B3F-4838-8C6C-77F5B1A67E43}" destId="{8138158C-9DA9-4F0F-9A17-6DE3C99EA239}" srcOrd="18" destOrd="0" presId="urn:microsoft.com/office/officeart/2005/8/layout/hProcess7"/>
    <dgm:cxn modelId="{7C2EC981-F3EA-4D4E-BC36-639B7D02FA87}" type="presParOf" srcId="{8138158C-9DA9-4F0F-9A17-6DE3C99EA239}" destId="{49EBED7D-718C-4D9E-93CA-0F16B0C63394}" srcOrd="0" destOrd="0" presId="urn:microsoft.com/office/officeart/2005/8/layout/hProcess7"/>
    <dgm:cxn modelId="{C5D02E50-DCE4-4D4F-A8A0-AA94FD2AC861}" type="presParOf" srcId="{8138158C-9DA9-4F0F-9A17-6DE3C99EA239}" destId="{F59BEB61-720F-4D7C-9152-5E0ACD221DF8}" srcOrd="1" destOrd="0" presId="urn:microsoft.com/office/officeart/2005/8/layout/hProcess7"/>
    <dgm:cxn modelId="{372619DF-7062-472A-955F-CB8A0546F72E}" type="presParOf" srcId="{8138158C-9DA9-4F0F-9A17-6DE3C99EA239}" destId="{ACBD5F92-80A4-487D-9956-4E0721027848}" srcOrd="2" destOrd="0" presId="urn:microsoft.com/office/officeart/2005/8/layout/hProcess7"/>
    <dgm:cxn modelId="{88973F1C-125F-4A50-8A65-C43710114861}" type="presParOf" srcId="{0961D89A-9B3F-4838-8C6C-77F5B1A67E43}" destId="{33CFF164-50C4-43D1-ACF7-38AEE11413DD}" srcOrd="19" destOrd="0" presId="urn:microsoft.com/office/officeart/2005/8/layout/hProcess7"/>
    <dgm:cxn modelId="{C7AFAA8F-93BD-4E7B-88CF-E7CB80DE4F07}" type="presParOf" srcId="{0961D89A-9B3F-4838-8C6C-77F5B1A67E43}" destId="{366C7E37-B9ED-4B9B-8195-2E31CB0B7CE1}" srcOrd="20" destOrd="0" presId="urn:microsoft.com/office/officeart/2005/8/layout/hProcess7"/>
    <dgm:cxn modelId="{532FC664-02E5-4426-BD75-08701186E990}" type="presParOf" srcId="{366C7E37-B9ED-4B9B-8195-2E31CB0B7CE1}" destId="{C4D9E346-768F-4178-8D07-8F559CDBB65B}" srcOrd="0" destOrd="0" presId="urn:microsoft.com/office/officeart/2005/8/layout/hProcess7"/>
    <dgm:cxn modelId="{53726E20-1B01-4CB2-8A6F-087C857BC000}" type="presParOf" srcId="{366C7E37-B9ED-4B9B-8195-2E31CB0B7CE1}" destId="{1CB0196A-9F0A-44A6-8296-9FE45C18F0AE}" srcOrd="1" destOrd="0" presId="urn:microsoft.com/office/officeart/2005/8/layout/hProcess7"/>
    <dgm:cxn modelId="{D63B399A-1071-4FFE-9F7E-A1C0CB745732}" type="presParOf" srcId="{366C7E37-B9ED-4B9B-8195-2E31CB0B7CE1}" destId="{A1641949-0682-4AFA-94F2-20EAEA18FE5A}"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C1B4E-7303-4145-8A49-BB176D328E6A}">
      <dsp:nvSpPr>
        <dsp:cNvPr id="0" name=""/>
        <dsp:cNvSpPr/>
      </dsp:nvSpPr>
      <dsp:spPr>
        <a:xfrm>
          <a:off x="2662" y="289597"/>
          <a:ext cx="1787462" cy="2144955"/>
        </a:xfrm>
        <a:prstGeom prst="roundRect">
          <a:avLst>
            <a:gd name="adj" fmla="val 5000"/>
          </a:avLst>
        </a:prstGeom>
        <a:gradFill rotWithShape="0">
          <a:gsLst>
            <a:gs pos="0">
              <a:schemeClr val="accent6">
                <a:alpha val="90000"/>
                <a:hueOff val="0"/>
                <a:satOff val="0"/>
                <a:lumOff val="0"/>
                <a:alphaOff val="0"/>
                <a:tint val="96000"/>
                <a:lumMod val="104000"/>
              </a:schemeClr>
            </a:gs>
            <a:gs pos="100000">
              <a:schemeClr val="accent6">
                <a:alpha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2014</a:t>
          </a:r>
          <a:endParaRPr lang="en-ZA" sz="2000" kern="1200" dirty="0"/>
        </a:p>
      </dsp:txBody>
      <dsp:txXfrm rot="16200000">
        <a:off x="-698023" y="990283"/>
        <a:ext cx="1758863" cy="357492"/>
      </dsp:txXfrm>
    </dsp:sp>
    <dsp:sp modelId="{CC7AAFCE-5445-4C87-974C-226688CAC09F}">
      <dsp:nvSpPr>
        <dsp:cNvPr id="0" name=""/>
        <dsp:cNvSpPr/>
      </dsp:nvSpPr>
      <dsp:spPr>
        <a:xfrm>
          <a:off x="360154" y="289597"/>
          <a:ext cx="1331659" cy="2144955"/>
        </a:xfrm>
        <a:prstGeom prst="rect">
          <a:avLst/>
        </a:prstGeom>
        <a:noFill/>
        <a:ln>
          <a:noFill/>
        </a:ln>
        <a:effectLst>
          <a:outerShdw blurRad="38100" dist="25400" dir="5400000" rotWithShape="0">
            <a:srgbClr val="000000">
              <a:alpha val="2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t>Started as Prys Comparison a small business marketing portal</a:t>
          </a:r>
          <a:endParaRPr lang="en-ZA" sz="1300" kern="1200" dirty="0"/>
        </a:p>
      </dsp:txBody>
      <dsp:txXfrm>
        <a:off x="360154" y="289597"/>
        <a:ext cx="1331659" cy="2144955"/>
      </dsp:txXfrm>
    </dsp:sp>
    <dsp:sp modelId="{AA365C09-7CB1-4D91-8E22-AC49B7AB017B}">
      <dsp:nvSpPr>
        <dsp:cNvPr id="0" name=""/>
        <dsp:cNvSpPr/>
      </dsp:nvSpPr>
      <dsp:spPr>
        <a:xfrm>
          <a:off x="1852686" y="289597"/>
          <a:ext cx="1787462" cy="2144955"/>
        </a:xfrm>
        <a:prstGeom prst="roundRect">
          <a:avLst>
            <a:gd name="adj" fmla="val 5000"/>
          </a:avLst>
        </a:prstGeom>
        <a:gradFill rotWithShape="0">
          <a:gsLst>
            <a:gs pos="0">
              <a:schemeClr val="accent6">
                <a:alpha val="90000"/>
                <a:hueOff val="0"/>
                <a:satOff val="0"/>
                <a:lumOff val="0"/>
                <a:alphaOff val="-8000"/>
                <a:tint val="96000"/>
                <a:lumMod val="104000"/>
              </a:schemeClr>
            </a:gs>
            <a:gs pos="100000">
              <a:schemeClr val="accent6">
                <a:alpha val="90000"/>
                <a:hueOff val="0"/>
                <a:satOff val="0"/>
                <a:lumOff val="0"/>
                <a:alphaOff val="-800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2016</a:t>
          </a:r>
          <a:endParaRPr lang="en-ZA" sz="2000" kern="1200" dirty="0"/>
        </a:p>
      </dsp:txBody>
      <dsp:txXfrm rot="16200000">
        <a:off x="1152000" y="990283"/>
        <a:ext cx="1758863" cy="357492"/>
      </dsp:txXfrm>
    </dsp:sp>
    <dsp:sp modelId="{231BCD87-2F06-4CFA-9CE0-61D5D5F6D78E}">
      <dsp:nvSpPr>
        <dsp:cNvPr id="0" name=""/>
        <dsp:cNvSpPr/>
      </dsp:nvSpPr>
      <dsp:spPr>
        <a:xfrm rot="5400000">
          <a:off x="1704060" y="1993776"/>
          <a:ext cx="315126" cy="268119"/>
        </a:xfrm>
        <a:prstGeom prst="flowChartExtract">
          <a:avLst/>
        </a:prstGeom>
        <a:solidFill>
          <a:schemeClr val="lt1">
            <a:hueOff val="0"/>
            <a:satOff val="0"/>
            <a:lumOff val="0"/>
            <a:alphaOff val="0"/>
          </a:schemeClr>
        </a:solidFill>
        <a:ln w="9525" cap="rnd"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9BBB32-3DA0-4D55-850E-C0BD31CA2A8C}">
      <dsp:nvSpPr>
        <dsp:cNvPr id="0" name=""/>
        <dsp:cNvSpPr/>
      </dsp:nvSpPr>
      <dsp:spPr>
        <a:xfrm>
          <a:off x="2210178" y="289597"/>
          <a:ext cx="1331659" cy="2144955"/>
        </a:xfrm>
        <a:prstGeom prst="rect">
          <a:avLst/>
        </a:prstGeom>
        <a:noFill/>
        <a:ln>
          <a:noFill/>
        </a:ln>
        <a:effectLst>
          <a:outerShdw blurRad="38100" dist="25400" dir="5400000" rotWithShape="0">
            <a:srgbClr val="000000">
              <a:alpha val="2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t>Renamed to Bits N Bytes ERP offering Odoo implementation to small businesses</a:t>
          </a:r>
          <a:endParaRPr lang="en-ZA" sz="1300" kern="1200" dirty="0"/>
        </a:p>
      </dsp:txBody>
      <dsp:txXfrm>
        <a:off x="2210178" y="289597"/>
        <a:ext cx="1331659" cy="2144955"/>
      </dsp:txXfrm>
    </dsp:sp>
    <dsp:sp modelId="{5FE7CE9D-CCBC-4363-98F7-422699A51AEF}">
      <dsp:nvSpPr>
        <dsp:cNvPr id="0" name=""/>
        <dsp:cNvSpPr/>
      </dsp:nvSpPr>
      <dsp:spPr>
        <a:xfrm>
          <a:off x="3702710" y="289597"/>
          <a:ext cx="1787462" cy="2144955"/>
        </a:xfrm>
        <a:prstGeom prst="roundRect">
          <a:avLst>
            <a:gd name="adj" fmla="val 5000"/>
          </a:avLst>
        </a:prstGeom>
        <a:gradFill rotWithShape="0">
          <a:gsLst>
            <a:gs pos="0">
              <a:schemeClr val="accent6">
                <a:alpha val="90000"/>
                <a:hueOff val="0"/>
                <a:satOff val="0"/>
                <a:lumOff val="0"/>
                <a:alphaOff val="-16000"/>
                <a:tint val="96000"/>
                <a:lumMod val="104000"/>
              </a:schemeClr>
            </a:gs>
            <a:gs pos="100000">
              <a:schemeClr val="accent6">
                <a:alpha val="90000"/>
                <a:hueOff val="0"/>
                <a:satOff val="0"/>
                <a:lumOff val="0"/>
                <a:alphaOff val="-1600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2018</a:t>
          </a:r>
          <a:endParaRPr lang="en-ZA" sz="2000" kern="1200" dirty="0"/>
        </a:p>
      </dsp:txBody>
      <dsp:txXfrm rot="16200000">
        <a:off x="3002024" y="990283"/>
        <a:ext cx="1758863" cy="357492"/>
      </dsp:txXfrm>
    </dsp:sp>
    <dsp:sp modelId="{A27D3960-8B42-40CA-B968-6EC83B15A4BD}">
      <dsp:nvSpPr>
        <dsp:cNvPr id="0" name=""/>
        <dsp:cNvSpPr/>
      </dsp:nvSpPr>
      <dsp:spPr>
        <a:xfrm rot="5400000">
          <a:off x="3554084" y="1993776"/>
          <a:ext cx="315126" cy="268119"/>
        </a:xfrm>
        <a:prstGeom prst="flowChartExtract">
          <a:avLst/>
        </a:prstGeom>
        <a:solidFill>
          <a:schemeClr val="lt1">
            <a:hueOff val="0"/>
            <a:satOff val="0"/>
            <a:lumOff val="0"/>
            <a:alphaOff val="0"/>
          </a:schemeClr>
        </a:solidFill>
        <a:ln w="9525" cap="rnd" cmpd="sng" algn="ctr">
          <a:solidFill>
            <a:schemeClr val="accent6">
              <a:alpha val="90000"/>
              <a:hueOff val="0"/>
              <a:satOff val="0"/>
              <a:lumOff val="0"/>
              <a:alphaOff val="-10000"/>
            </a:schemeClr>
          </a:solidFill>
          <a:prstDash val="solid"/>
        </a:ln>
        <a:effectLst/>
      </dsp:spPr>
      <dsp:style>
        <a:lnRef idx="1">
          <a:scrgbClr r="0" g="0" b="0"/>
        </a:lnRef>
        <a:fillRef idx="1">
          <a:scrgbClr r="0" g="0" b="0"/>
        </a:fillRef>
        <a:effectRef idx="0">
          <a:scrgbClr r="0" g="0" b="0"/>
        </a:effectRef>
        <a:fontRef idx="minor"/>
      </dsp:style>
    </dsp:sp>
    <dsp:sp modelId="{BB487303-B578-4016-93A6-6531F37E7A90}">
      <dsp:nvSpPr>
        <dsp:cNvPr id="0" name=""/>
        <dsp:cNvSpPr/>
      </dsp:nvSpPr>
      <dsp:spPr>
        <a:xfrm>
          <a:off x="4060202" y="289597"/>
          <a:ext cx="1331659" cy="2144955"/>
        </a:xfrm>
        <a:prstGeom prst="rect">
          <a:avLst/>
        </a:prstGeom>
        <a:noFill/>
        <a:ln>
          <a:noFill/>
        </a:ln>
        <a:effectLst>
          <a:outerShdw blurRad="38100" dist="25400" dir="5400000" rotWithShape="0">
            <a:srgbClr val="000000">
              <a:alpha val="2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t>Launched Version 1 of ERP with special focus on Point of Sale for retail and hospitality sectors.</a:t>
          </a:r>
          <a:endParaRPr lang="en-ZA" sz="1300" kern="1200" dirty="0"/>
        </a:p>
      </dsp:txBody>
      <dsp:txXfrm>
        <a:off x="4060202" y="289597"/>
        <a:ext cx="1331659" cy="2144955"/>
      </dsp:txXfrm>
    </dsp:sp>
    <dsp:sp modelId="{F2E13D82-5507-46D1-ABAA-AAE0B262B56B}">
      <dsp:nvSpPr>
        <dsp:cNvPr id="0" name=""/>
        <dsp:cNvSpPr/>
      </dsp:nvSpPr>
      <dsp:spPr>
        <a:xfrm>
          <a:off x="5552734" y="289597"/>
          <a:ext cx="1787462" cy="2144955"/>
        </a:xfrm>
        <a:prstGeom prst="roundRect">
          <a:avLst>
            <a:gd name="adj" fmla="val 5000"/>
          </a:avLst>
        </a:prstGeom>
        <a:gradFill rotWithShape="0">
          <a:gsLst>
            <a:gs pos="0">
              <a:schemeClr val="accent6">
                <a:alpha val="90000"/>
                <a:hueOff val="0"/>
                <a:satOff val="0"/>
                <a:lumOff val="0"/>
                <a:alphaOff val="-24000"/>
                <a:tint val="96000"/>
                <a:lumMod val="104000"/>
              </a:schemeClr>
            </a:gs>
            <a:gs pos="100000">
              <a:schemeClr val="accent6">
                <a:alpha val="90000"/>
                <a:hueOff val="0"/>
                <a:satOff val="0"/>
                <a:lumOff val="0"/>
                <a:alphaOff val="-2400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2020</a:t>
          </a:r>
          <a:endParaRPr lang="en-ZA" sz="2000" kern="1200" dirty="0"/>
        </a:p>
      </dsp:txBody>
      <dsp:txXfrm rot="16200000">
        <a:off x="4852048" y="990283"/>
        <a:ext cx="1758863" cy="357492"/>
      </dsp:txXfrm>
    </dsp:sp>
    <dsp:sp modelId="{BA813401-CE3B-4AAD-8DDF-FBFE5719C1D9}">
      <dsp:nvSpPr>
        <dsp:cNvPr id="0" name=""/>
        <dsp:cNvSpPr/>
      </dsp:nvSpPr>
      <dsp:spPr>
        <a:xfrm rot="5400000">
          <a:off x="5404108" y="1993776"/>
          <a:ext cx="315126" cy="268119"/>
        </a:xfrm>
        <a:prstGeom prst="flowChartExtract">
          <a:avLst/>
        </a:prstGeom>
        <a:solidFill>
          <a:schemeClr val="lt1">
            <a:hueOff val="0"/>
            <a:satOff val="0"/>
            <a:lumOff val="0"/>
            <a:alphaOff val="0"/>
          </a:schemeClr>
        </a:solidFill>
        <a:ln w="9525" cap="rnd" cmpd="sng" algn="ctr">
          <a:solidFill>
            <a:schemeClr val="accent6">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9BF50E23-DB8A-46A1-A782-94740BF27760}">
      <dsp:nvSpPr>
        <dsp:cNvPr id="0" name=""/>
        <dsp:cNvSpPr/>
      </dsp:nvSpPr>
      <dsp:spPr>
        <a:xfrm>
          <a:off x="5910226" y="289597"/>
          <a:ext cx="1331659" cy="2144955"/>
        </a:xfrm>
        <a:prstGeom prst="rect">
          <a:avLst/>
        </a:prstGeom>
        <a:noFill/>
        <a:ln>
          <a:noFill/>
        </a:ln>
        <a:effectLst>
          <a:outerShdw blurRad="38100" dist="25400" dir="5400000" rotWithShape="0">
            <a:srgbClr val="000000">
              <a:alpha val="2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t>Launched Version 2 with a new pricing structure and support system, that saw us being able to serve users better.</a:t>
          </a:r>
          <a:endParaRPr lang="en-ZA" sz="1300" kern="1200" dirty="0"/>
        </a:p>
      </dsp:txBody>
      <dsp:txXfrm>
        <a:off x="5910226" y="289597"/>
        <a:ext cx="1331659" cy="2144955"/>
      </dsp:txXfrm>
    </dsp:sp>
    <dsp:sp modelId="{0F49298D-A1CB-4445-B309-D5E35D3D8683}">
      <dsp:nvSpPr>
        <dsp:cNvPr id="0" name=""/>
        <dsp:cNvSpPr/>
      </dsp:nvSpPr>
      <dsp:spPr>
        <a:xfrm>
          <a:off x="7402758" y="289597"/>
          <a:ext cx="1787462" cy="2144955"/>
        </a:xfrm>
        <a:prstGeom prst="roundRect">
          <a:avLst>
            <a:gd name="adj" fmla="val 5000"/>
          </a:avLst>
        </a:prstGeom>
        <a:gradFill rotWithShape="0">
          <a:gsLst>
            <a:gs pos="0">
              <a:schemeClr val="accent6">
                <a:alpha val="90000"/>
                <a:hueOff val="0"/>
                <a:satOff val="0"/>
                <a:lumOff val="0"/>
                <a:alphaOff val="-32000"/>
                <a:tint val="96000"/>
                <a:lumMod val="104000"/>
              </a:schemeClr>
            </a:gs>
            <a:gs pos="100000">
              <a:schemeClr val="accent6">
                <a:alpha val="90000"/>
                <a:hueOff val="0"/>
                <a:satOff val="0"/>
                <a:lumOff val="0"/>
                <a:alphaOff val="-3200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2021</a:t>
          </a:r>
          <a:endParaRPr lang="en-ZA" sz="2000" kern="1200" dirty="0"/>
        </a:p>
      </dsp:txBody>
      <dsp:txXfrm rot="16200000">
        <a:off x="6702072" y="990283"/>
        <a:ext cx="1758863" cy="357492"/>
      </dsp:txXfrm>
    </dsp:sp>
    <dsp:sp modelId="{A6B64A32-FC39-49C4-A1B5-26AE6BF4E4A6}">
      <dsp:nvSpPr>
        <dsp:cNvPr id="0" name=""/>
        <dsp:cNvSpPr/>
      </dsp:nvSpPr>
      <dsp:spPr>
        <a:xfrm rot="5400000">
          <a:off x="7254132" y="1993776"/>
          <a:ext cx="315126" cy="268119"/>
        </a:xfrm>
        <a:prstGeom prst="flowChartExtract">
          <a:avLst/>
        </a:prstGeom>
        <a:solidFill>
          <a:schemeClr val="lt1">
            <a:hueOff val="0"/>
            <a:satOff val="0"/>
            <a:lumOff val="0"/>
            <a:alphaOff val="0"/>
          </a:schemeClr>
        </a:solidFill>
        <a:ln w="9525" cap="rnd" cmpd="sng" algn="ctr">
          <a:solidFill>
            <a:schemeClr val="accent6">
              <a:alpha val="90000"/>
              <a:hueOff val="0"/>
              <a:satOff val="0"/>
              <a:lumOff val="0"/>
              <a:alphaOff val="-30000"/>
            </a:schemeClr>
          </a:solidFill>
          <a:prstDash val="solid"/>
        </a:ln>
        <a:effectLst/>
      </dsp:spPr>
      <dsp:style>
        <a:lnRef idx="1">
          <a:scrgbClr r="0" g="0" b="0"/>
        </a:lnRef>
        <a:fillRef idx="1">
          <a:scrgbClr r="0" g="0" b="0"/>
        </a:fillRef>
        <a:effectRef idx="0">
          <a:scrgbClr r="0" g="0" b="0"/>
        </a:effectRef>
        <a:fontRef idx="minor"/>
      </dsp:style>
    </dsp:sp>
    <dsp:sp modelId="{EB99CDD4-C178-49FA-857F-308CF4D94C12}">
      <dsp:nvSpPr>
        <dsp:cNvPr id="0" name=""/>
        <dsp:cNvSpPr/>
      </dsp:nvSpPr>
      <dsp:spPr>
        <a:xfrm>
          <a:off x="7760250" y="289597"/>
          <a:ext cx="1331659" cy="2144955"/>
        </a:xfrm>
        <a:prstGeom prst="rect">
          <a:avLst/>
        </a:prstGeom>
        <a:noFill/>
        <a:ln>
          <a:noFill/>
        </a:ln>
        <a:effectLst>
          <a:outerShdw blurRad="38100" dist="25400" dir="5400000" rotWithShape="0">
            <a:srgbClr val="000000">
              <a:alpha val="2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t>Renamed to Prys Accounting. The move that helped identify the software, help shape the market. </a:t>
          </a:r>
        </a:p>
        <a:p>
          <a:pPr marL="0" lvl="0" indent="0" algn="l" defTabSz="577850">
            <a:lnSpc>
              <a:spcPct val="90000"/>
            </a:lnSpc>
            <a:spcBef>
              <a:spcPct val="0"/>
            </a:spcBef>
            <a:spcAft>
              <a:spcPct val="35000"/>
            </a:spcAft>
            <a:buNone/>
          </a:pPr>
          <a:endParaRPr lang="en-ZA" sz="1300" kern="1200" dirty="0"/>
        </a:p>
      </dsp:txBody>
      <dsp:txXfrm>
        <a:off x="7760250" y="289597"/>
        <a:ext cx="1331659" cy="2144955"/>
      </dsp:txXfrm>
    </dsp:sp>
    <dsp:sp modelId="{C4D9E346-768F-4178-8D07-8F559CDBB65B}">
      <dsp:nvSpPr>
        <dsp:cNvPr id="0" name=""/>
        <dsp:cNvSpPr/>
      </dsp:nvSpPr>
      <dsp:spPr>
        <a:xfrm>
          <a:off x="9252781" y="289597"/>
          <a:ext cx="1787462" cy="2144955"/>
        </a:xfrm>
        <a:prstGeom prst="roundRect">
          <a:avLst>
            <a:gd name="adj" fmla="val 5000"/>
          </a:avLst>
        </a:prstGeom>
        <a:gradFill rotWithShape="0">
          <a:gsLst>
            <a:gs pos="0">
              <a:schemeClr val="accent6">
                <a:alpha val="90000"/>
                <a:hueOff val="0"/>
                <a:satOff val="0"/>
                <a:lumOff val="0"/>
                <a:alphaOff val="-40000"/>
                <a:tint val="96000"/>
                <a:lumMod val="104000"/>
              </a:schemeClr>
            </a:gs>
            <a:gs pos="100000">
              <a:schemeClr val="accent6">
                <a:alpha val="90000"/>
                <a:hueOff val="0"/>
                <a:satOff val="0"/>
                <a:lumOff val="0"/>
                <a:alphaOff val="-4000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a:t>2021</a:t>
          </a:r>
          <a:endParaRPr lang="en-ZA" sz="2000" kern="1200" dirty="0"/>
        </a:p>
      </dsp:txBody>
      <dsp:txXfrm rot="16200000">
        <a:off x="8552096" y="990283"/>
        <a:ext cx="1758863" cy="357492"/>
      </dsp:txXfrm>
    </dsp:sp>
    <dsp:sp modelId="{F59BEB61-720F-4D7C-9152-5E0ACD221DF8}">
      <dsp:nvSpPr>
        <dsp:cNvPr id="0" name=""/>
        <dsp:cNvSpPr/>
      </dsp:nvSpPr>
      <dsp:spPr>
        <a:xfrm rot="5400000">
          <a:off x="9104155" y="1993776"/>
          <a:ext cx="315126" cy="268119"/>
        </a:xfrm>
        <a:prstGeom prst="flowChartExtract">
          <a:avLst/>
        </a:prstGeom>
        <a:solidFill>
          <a:schemeClr val="lt1">
            <a:hueOff val="0"/>
            <a:satOff val="0"/>
            <a:lumOff val="0"/>
            <a:alphaOff val="0"/>
          </a:schemeClr>
        </a:solidFill>
        <a:ln w="9525" cap="rnd" cmpd="sng" algn="ctr">
          <a:solidFill>
            <a:schemeClr val="accent6">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A1641949-0682-4AFA-94F2-20EAEA18FE5A}">
      <dsp:nvSpPr>
        <dsp:cNvPr id="0" name=""/>
        <dsp:cNvSpPr/>
      </dsp:nvSpPr>
      <dsp:spPr>
        <a:xfrm>
          <a:off x="9610274" y="289597"/>
          <a:ext cx="1331659" cy="2144955"/>
        </a:xfrm>
        <a:prstGeom prst="rect">
          <a:avLst/>
        </a:prstGeom>
        <a:noFill/>
        <a:ln>
          <a:noFill/>
        </a:ln>
        <a:effectLst>
          <a:outerShdw blurRad="38100" dist="25400" dir="5400000" rotWithShape="0">
            <a:srgbClr val="000000">
              <a:alpha val="2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t>Launched Version 3 and 4. Introduced 2 Packages and Cloud software solutions to accommodate more businesses. </a:t>
          </a:r>
          <a:endParaRPr lang="en-ZA" sz="1300" kern="1200" dirty="0"/>
        </a:p>
      </dsp:txBody>
      <dsp:txXfrm>
        <a:off x="9610274" y="289597"/>
        <a:ext cx="1331659" cy="2144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992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536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285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680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0575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162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28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17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102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66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769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410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673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252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10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67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30441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image" Target="../media/image25.png"/><Relationship Id="rId9"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C2419D-ED66-79CC-D10D-915E13CBF157}"/>
              </a:ext>
            </a:extLst>
          </p:cNvPr>
          <p:cNvPicPr>
            <a:picLocks noChangeAspect="1"/>
          </p:cNvPicPr>
          <p:nvPr/>
        </p:nvPicPr>
        <p:blipFill>
          <a:blip r:embed="rId2"/>
          <a:stretch>
            <a:fillRect/>
          </a:stretch>
        </p:blipFill>
        <p:spPr>
          <a:xfrm>
            <a:off x="2362200" y="1562100"/>
            <a:ext cx="7467599" cy="3733800"/>
          </a:xfrm>
          <a:prstGeom prst="rect">
            <a:avLst/>
          </a:prstGeom>
        </p:spPr>
      </p:pic>
    </p:spTree>
    <p:extLst>
      <p:ext uri="{BB962C8B-B14F-4D97-AF65-F5344CB8AC3E}">
        <p14:creationId xmlns:p14="http://schemas.microsoft.com/office/powerpoint/2010/main" val="2297043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prestige"/>
      </p:transition>
    </mc:Choice>
    <mc:Fallback xmlns="">
      <p:transition spd="slow"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92C5-9226-067D-7D93-C3C06B9E4F7E}"/>
              </a:ext>
            </a:extLst>
          </p:cNvPr>
          <p:cNvSpPr>
            <a:spLocks noGrp="1"/>
          </p:cNvSpPr>
          <p:nvPr>
            <p:ph type="title"/>
          </p:nvPr>
        </p:nvSpPr>
        <p:spPr>
          <a:xfrm>
            <a:off x="1876424" y="624110"/>
            <a:ext cx="4921501" cy="6081490"/>
          </a:xfrm>
        </p:spPr>
        <p:txBody>
          <a:bodyPr/>
          <a:lstStyle/>
          <a:p>
            <a:r>
              <a:rPr lang="en-US" dirty="0"/>
              <a:t>Account for every nail and every tomato with advanced Bill of Material.</a:t>
            </a:r>
            <a:br>
              <a:rPr lang="en-US" dirty="0"/>
            </a:br>
            <a:br>
              <a:rPr lang="en-US" dirty="0"/>
            </a:br>
            <a:br>
              <a:rPr lang="en-US" dirty="0"/>
            </a:br>
            <a:r>
              <a:rPr lang="en-US" b="1" dirty="0"/>
              <a:t>Works for  Manufacturing Businesses</a:t>
            </a:r>
            <a:endParaRPr lang="en-ZA" b="1" dirty="0"/>
          </a:p>
        </p:txBody>
      </p:sp>
      <p:pic>
        <p:nvPicPr>
          <p:cNvPr id="9" name="Content Placeholder 8">
            <a:extLst>
              <a:ext uri="{FF2B5EF4-FFF2-40B4-BE49-F238E27FC236}">
                <a16:creationId xmlns:a16="http://schemas.microsoft.com/office/drawing/2014/main" id="{AA7395E7-57E2-61C8-509C-509D83996B13}"/>
              </a:ext>
            </a:extLst>
          </p:cNvPr>
          <p:cNvPicPr>
            <a:picLocks noGrp="1" noChangeAspect="1"/>
          </p:cNvPicPr>
          <p:nvPr>
            <p:ph idx="1"/>
          </p:nvPr>
        </p:nvPicPr>
        <p:blipFill>
          <a:blip r:embed="rId2"/>
          <a:stretch>
            <a:fillRect/>
          </a:stretch>
        </p:blipFill>
        <p:spPr>
          <a:xfrm>
            <a:off x="6474076" y="624110"/>
            <a:ext cx="4708274" cy="6346373"/>
          </a:xfrm>
        </p:spPr>
      </p:pic>
    </p:spTree>
    <p:extLst>
      <p:ext uri="{BB962C8B-B14F-4D97-AF65-F5344CB8AC3E}">
        <p14:creationId xmlns:p14="http://schemas.microsoft.com/office/powerpoint/2010/main" val="350891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00">
        <p15:prstTrans prst="curtains"/>
      </p:transition>
    </mc:Choice>
    <mc:Fallback xmlns="">
      <p:transition spd="slow" advTm="1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FC41-A627-ABB2-4548-3565D87BC3E9}"/>
              </a:ext>
            </a:extLst>
          </p:cNvPr>
          <p:cNvSpPr>
            <a:spLocks noGrp="1"/>
          </p:cNvSpPr>
          <p:nvPr>
            <p:ph type="title"/>
          </p:nvPr>
        </p:nvSpPr>
        <p:spPr>
          <a:xfrm>
            <a:off x="2324100" y="428625"/>
            <a:ext cx="9058275" cy="1371600"/>
          </a:xfrm>
        </p:spPr>
        <p:txBody>
          <a:bodyPr>
            <a:normAutofit fontScale="90000"/>
          </a:bodyPr>
          <a:lstStyle/>
          <a:p>
            <a:r>
              <a:rPr lang="en-US" dirty="0"/>
              <a:t>Easy to use Point of Sale. Compatible with a wide range of Devices. </a:t>
            </a:r>
            <a:br>
              <a:rPr lang="en-US" dirty="0"/>
            </a:br>
            <a:endParaRPr lang="en-ZA" dirty="0"/>
          </a:p>
        </p:txBody>
      </p:sp>
      <p:pic>
        <p:nvPicPr>
          <p:cNvPr id="5" name="Picture 4">
            <a:extLst>
              <a:ext uri="{FF2B5EF4-FFF2-40B4-BE49-F238E27FC236}">
                <a16:creationId xmlns:a16="http://schemas.microsoft.com/office/drawing/2014/main" id="{CC7CF473-F70D-519B-6848-7D5B0B4BEA9E}"/>
              </a:ext>
            </a:extLst>
          </p:cNvPr>
          <p:cNvPicPr>
            <a:picLocks noChangeAspect="1"/>
          </p:cNvPicPr>
          <p:nvPr/>
        </p:nvPicPr>
        <p:blipFill>
          <a:blip r:embed="rId2"/>
          <a:stretch>
            <a:fillRect/>
          </a:stretch>
        </p:blipFill>
        <p:spPr>
          <a:xfrm>
            <a:off x="3069937" y="1466908"/>
            <a:ext cx="5671126" cy="5086291"/>
          </a:xfrm>
          <a:prstGeom prst="rect">
            <a:avLst/>
          </a:prstGeom>
        </p:spPr>
      </p:pic>
    </p:spTree>
    <p:extLst>
      <p:ext uri="{BB962C8B-B14F-4D97-AF65-F5344CB8AC3E}">
        <p14:creationId xmlns:p14="http://schemas.microsoft.com/office/powerpoint/2010/main" val="4127500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000">
        <p15:prstTrans prst="curtains"/>
      </p:transition>
    </mc:Choice>
    <mc:Fallback xmlns="">
      <p:transition spd="slow"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8B73-9DE3-8A0D-28FE-1EF364E1E354}"/>
              </a:ext>
            </a:extLst>
          </p:cNvPr>
          <p:cNvSpPr>
            <a:spLocks noGrp="1"/>
          </p:cNvSpPr>
          <p:nvPr>
            <p:ph type="title"/>
          </p:nvPr>
        </p:nvSpPr>
        <p:spPr>
          <a:xfrm>
            <a:off x="2200276" y="624110"/>
            <a:ext cx="9105900" cy="718915"/>
          </a:xfrm>
        </p:spPr>
        <p:txBody>
          <a:bodyPr>
            <a:normAutofit/>
          </a:bodyPr>
          <a:lstStyle/>
          <a:p>
            <a:r>
              <a:rPr lang="en-US" sz="3200" dirty="0"/>
              <a:t>Floor and Table Management for Restaurants</a:t>
            </a:r>
            <a:endParaRPr lang="en-ZA" sz="3200" dirty="0"/>
          </a:p>
        </p:txBody>
      </p:sp>
      <p:pic>
        <p:nvPicPr>
          <p:cNvPr id="5" name="Content Placeholder 4">
            <a:extLst>
              <a:ext uri="{FF2B5EF4-FFF2-40B4-BE49-F238E27FC236}">
                <a16:creationId xmlns:a16="http://schemas.microsoft.com/office/drawing/2014/main" id="{7F1657F9-127B-4F73-E535-E2A2610EDC04}"/>
              </a:ext>
            </a:extLst>
          </p:cNvPr>
          <p:cNvPicPr>
            <a:picLocks noGrp="1" noChangeAspect="1"/>
          </p:cNvPicPr>
          <p:nvPr>
            <p:ph idx="1"/>
          </p:nvPr>
        </p:nvPicPr>
        <p:blipFill>
          <a:blip r:embed="rId2"/>
          <a:stretch>
            <a:fillRect/>
          </a:stretch>
        </p:blipFill>
        <p:spPr>
          <a:xfrm>
            <a:off x="2200277" y="1647780"/>
            <a:ext cx="9329114" cy="4810833"/>
          </a:xfrm>
        </p:spPr>
      </p:pic>
    </p:spTree>
    <p:extLst>
      <p:ext uri="{BB962C8B-B14F-4D97-AF65-F5344CB8AC3E}">
        <p14:creationId xmlns:p14="http://schemas.microsoft.com/office/powerpoint/2010/main" val="3107247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000">
        <p15:prstTrans prst="curtains"/>
      </p:transition>
    </mc:Choice>
    <mc:Fallback xmlns="">
      <p:transition spd="slow"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8336-4826-5B8D-9E70-67A77D7B6A45}"/>
              </a:ext>
            </a:extLst>
          </p:cNvPr>
          <p:cNvSpPr>
            <a:spLocks noGrp="1"/>
          </p:cNvSpPr>
          <p:nvPr>
            <p:ph type="title"/>
          </p:nvPr>
        </p:nvSpPr>
        <p:spPr>
          <a:xfrm>
            <a:off x="7305369" y="98322"/>
            <a:ext cx="4739147" cy="6607277"/>
          </a:xfrm>
        </p:spPr>
        <p:txBody>
          <a:bodyPr>
            <a:normAutofit fontScale="90000"/>
          </a:bodyPr>
          <a:lstStyle/>
          <a:p>
            <a:r>
              <a:rPr lang="en-US" dirty="0"/>
              <a:t>Website Builder.</a:t>
            </a:r>
            <a:br>
              <a:rPr lang="en-US" dirty="0"/>
            </a:br>
            <a:br>
              <a:rPr lang="en-US" dirty="0"/>
            </a:br>
            <a:r>
              <a:rPr lang="en-US" dirty="0"/>
              <a:t>Online Store builder.</a:t>
            </a:r>
            <a:br>
              <a:rPr lang="en-US" dirty="0"/>
            </a:br>
            <a:br>
              <a:rPr lang="en-US" dirty="0"/>
            </a:br>
            <a:r>
              <a:rPr lang="en-US" dirty="0"/>
              <a:t>Sell online Instantly.</a:t>
            </a:r>
            <a:br>
              <a:rPr lang="en-US" dirty="0"/>
            </a:br>
            <a:br>
              <a:rPr lang="en-US" dirty="0"/>
            </a:br>
            <a:r>
              <a:rPr lang="en-US" dirty="0"/>
              <a:t>Secure payments.</a:t>
            </a:r>
            <a:br>
              <a:rPr lang="en-US" dirty="0"/>
            </a:br>
            <a:br>
              <a:rPr lang="en-US" dirty="0"/>
            </a:br>
            <a:r>
              <a:rPr lang="en-US" dirty="0"/>
              <a:t>Easy Integrations.</a:t>
            </a:r>
            <a:br>
              <a:rPr lang="en-US" dirty="0"/>
            </a:br>
            <a:br>
              <a:rPr lang="en-US" dirty="0"/>
            </a:br>
            <a:r>
              <a:rPr lang="en-US" dirty="0"/>
              <a:t>Linked to Accounting.</a:t>
            </a:r>
            <a:br>
              <a:rPr lang="en-US" dirty="0"/>
            </a:br>
            <a:br>
              <a:rPr lang="en-US" dirty="0"/>
            </a:br>
            <a:r>
              <a:rPr lang="en-US" dirty="0"/>
              <a:t>Connects to Socials.</a:t>
            </a:r>
            <a:endParaRPr lang="en-ZA" dirty="0"/>
          </a:p>
        </p:txBody>
      </p:sp>
      <p:pic>
        <p:nvPicPr>
          <p:cNvPr id="5" name="Picture 4">
            <a:extLst>
              <a:ext uri="{FF2B5EF4-FFF2-40B4-BE49-F238E27FC236}">
                <a16:creationId xmlns:a16="http://schemas.microsoft.com/office/drawing/2014/main" id="{DA911B13-7D3A-FD61-D11C-CB41192461AC}"/>
              </a:ext>
            </a:extLst>
          </p:cNvPr>
          <p:cNvPicPr>
            <a:picLocks noChangeAspect="1"/>
          </p:cNvPicPr>
          <p:nvPr/>
        </p:nvPicPr>
        <p:blipFill>
          <a:blip r:embed="rId2"/>
          <a:stretch>
            <a:fillRect/>
          </a:stretch>
        </p:blipFill>
        <p:spPr>
          <a:xfrm>
            <a:off x="-11106" y="0"/>
            <a:ext cx="7080499" cy="7106154"/>
          </a:xfrm>
          <a:prstGeom prst="rect">
            <a:avLst/>
          </a:prstGeom>
        </p:spPr>
      </p:pic>
    </p:spTree>
    <p:extLst>
      <p:ext uri="{BB962C8B-B14F-4D97-AF65-F5344CB8AC3E}">
        <p14:creationId xmlns:p14="http://schemas.microsoft.com/office/powerpoint/2010/main" val="524678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000">
        <p15:prstTrans prst="curtains"/>
      </p:transition>
    </mc:Choice>
    <mc:Fallback xmlns="">
      <p:transition spd="slow"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1D03-90E6-3A2E-9B56-BBB8D86F2B0C}"/>
              </a:ext>
            </a:extLst>
          </p:cNvPr>
          <p:cNvSpPr>
            <a:spLocks noGrp="1"/>
          </p:cNvSpPr>
          <p:nvPr>
            <p:ph type="title"/>
          </p:nvPr>
        </p:nvSpPr>
        <p:spPr/>
        <p:txBody>
          <a:bodyPr/>
          <a:lstStyle/>
          <a:p>
            <a:r>
              <a:rPr lang="en-US" dirty="0"/>
              <a:t>…and other features like</a:t>
            </a:r>
            <a:endParaRPr lang="en-ZA" dirty="0"/>
          </a:p>
        </p:txBody>
      </p:sp>
      <p:sp>
        <p:nvSpPr>
          <p:cNvPr id="3" name="Content Placeholder 2">
            <a:extLst>
              <a:ext uri="{FF2B5EF4-FFF2-40B4-BE49-F238E27FC236}">
                <a16:creationId xmlns:a16="http://schemas.microsoft.com/office/drawing/2014/main" id="{55D33C36-E454-D240-11EE-111919B70CDC}"/>
              </a:ext>
            </a:extLst>
          </p:cNvPr>
          <p:cNvSpPr>
            <a:spLocks noGrp="1"/>
          </p:cNvSpPr>
          <p:nvPr>
            <p:ph idx="1"/>
          </p:nvPr>
        </p:nvSpPr>
        <p:spPr>
          <a:xfrm>
            <a:off x="2592925" y="2124075"/>
            <a:ext cx="9008524" cy="4829175"/>
          </a:xfrm>
        </p:spPr>
        <p:txBody>
          <a:bodyPr>
            <a:normAutofit/>
          </a:bodyPr>
          <a:lstStyle/>
          <a:p>
            <a:r>
              <a:rPr lang="en-US" dirty="0"/>
              <a:t>Contract and Renewal/Subscription billing</a:t>
            </a:r>
          </a:p>
          <a:p>
            <a:r>
              <a:rPr lang="en-US" dirty="0"/>
              <a:t>Stock and warehouse Control</a:t>
            </a:r>
          </a:p>
          <a:p>
            <a:r>
              <a:rPr lang="en-US" dirty="0"/>
              <a:t>Hotel room reservation system</a:t>
            </a:r>
          </a:p>
          <a:p>
            <a:r>
              <a:rPr lang="en-US" dirty="0"/>
              <a:t>Multi User management</a:t>
            </a:r>
          </a:p>
          <a:p>
            <a:r>
              <a:rPr lang="en-US" dirty="0"/>
              <a:t>Cashflow management</a:t>
            </a:r>
          </a:p>
          <a:p>
            <a:r>
              <a:rPr lang="en-US" dirty="0"/>
              <a:t>Task Management</a:t>
            </a:r>
          </a:p>
          <a:p>
            <a:r>
              <a:rPr lang="en-US" dirty="0"/>
              <a:t>Purchases and GRV control</a:t>
            </a:r>
          </a:p>
          <a:p>
            <a:r>
              <a:rPr lang="en-US" dirty="0"/>
              <a:t>Mass Mailing list management</a:t>
            </a:r>
          </a:p>
          <a:p>
            <a:r>
              <a:rPr lang="en-US" dirty="0"/>
              <a:t>Product tracking and serial number Tracking</a:t>
            </a:r>
          </a:p>
          <a:p>
            <a:r>
              <a:rPr lang="en-US" dirty="0"/>
              <a:t>Repairs module for managing workshops and repair </a:t>
            </a:r>
            <a:r>
              <a:rPr lang="en-US" dirty="0" err="1"/>
              <a:t>centres</a:t>
            </a:r>
            <a:endParaRPr lang="en-US" dirty="0"/>
          </a:p>
          <a:p>
            <a:r>
              <a:rPr lang="en-US" dirty="0"/>
              <a:t>… the list is sort of endless.</a:t>
            </a:r>
          </a:p>
          <a:p>
            <a:endParaRPr lang="en-US" dirty="0"/>
          </a:p>
          <a:p>
            <a:endParaRPr lang="en-US" dirty="0"/>
          </a:p>
          <a:p>
            <a:endParaRPr lang="en-US" dirty="0"/>
          </a:p>
          <a:p>
            <a:endParaRPr lang="en-ZA" dirty="0"/>
          </a:p>
        </p:txBody>
      </p:sp>
    </p:spTree>
    <p:extLst>
      <p:ext uri="{BB962C8B-B14F-4D97-AF65-F5344CB8AC3E}">
        <p14:creationId xmlns:p14="http://schemas.microsoft.com/office/powerpoint/2010/main" val="4096406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8000">
        <p15:prstTrans prst="curtains"/>
        <p:sndAc>
          <p:stSnd>
            <p:snd r:embed="rId2" name="applause.wav"/>
          </p:stSnd>
        </p:sndAc>
      </p:transition>
    </mc:Choice>
    <mc:Fallback xmlns="">
      <p:transition spd="slow" advTm="28000">
        <p:fade/>
        <p:sndAc>
          <p:stSnd>
            <p:snd r:embed="rId3" name="applaus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579C-6BCD-73D1-FD90-F5E51DD705AA}"/>
              </a:ext>
            </a:extLst>
          </p:cNvPr>
          <p:cNvSpPr>
            <a:spLocks noGrp="1"/>
          </p:cNvSpPr>
          <p:nvPr>
            <p:ph type="title"/>
          </p:nvPr>
        </p:nvSpPr>
        <p:spPr/>
        <p:txBody>
          <a:bodyPr/>
          <a:lstStyle/>
          <a:p>
            <a:r>
              <a:rPr lang="en-US" dirty="0"/>
              <a:t>One on One Support</a:t>
            </a:r>
            <a:endParaRPr lang="en-ZA" dirty="0"/>
          </a:p>
        </p:txBody>
      </p:sp>
      <p:sp>
        <p:nvSpPr>
          <p:cNvPr id="3" name="Content Placeholder 2">
            <a:extLst>
              <a:ext uri="{FF2B5EF4-FFF2-40B4-BE49-F238E27FC236}">
                <a16:creationId xmlns:a16="http://schemas.microsoft.com/office/drawing/2014/main" id="{79C74EAB-85BA-6660-D3C2-ABD5B32F63B4}"/>
              </a:ext>
            </a:extLst>
          </p:cNvPr>
          <p:cNvSpPr>
            <a:spLocks noGrp="1"/>
          </p:cNvSpPr>
          <p:nvPr>
            <p:ph idx="1"/>
          </p:nvPr>
        </p:nvSpPr>
        <p:spPr>
          <a:xfrm>
            <a:off x="2589212" y="2133600"/>
            <a:ext cx="8993188" cy="4514850"/>
          </a:xfrm>
        </p:spPr>
        <p:txBody>
          <a:bodyPr>
            <a:normAutofit/>
          </a:bodyPr>
          <a:lstStyle/>
          <a:p>
            <a:pPr marL="0" indent="0">
              <a:buNone/>
            </a:pPr>
            <a:r>
              <a:rPr lang="en-US" sz="2000" dirty="0"/>
              <a:t>Training is free for 1 hour sessions with 4 or less guests and if you need more time we have a training package </a:t>
            </a:r>
            <a:r>
              <a:rPr lang="en-US" sz="2000" b="1" dirty="0"/>
              <a:t>at R1299 for 3 hours </a:t>
            </a:r>
            <a:r>
              <a:rPr lang="en-US" sz="2000" dirty="0"/>
              <a:t>with 6 or less guests.</a:t>
            </a:r>
          </a:p>
          <a:p>
            <a:pPr marL="0" indent="0">
              <a:buNone/>
            </a:pPr>
            <a:endParaRPr lang="en-US" sz="2000" dirty="0"/>
          </a:p>
          <a:p>
            <a:pPr>
              <a:buFontTx/>
              <a:buChar char="-"/>
            </a:pPr>
            <a:r>
              <a:rPr lang="en-US" sz="2000" dirty="0"/>
              <a:t>We boast of 24 hour availability on </a:t>
            </a:r>
            <a:r>
              <a:rPr lang="en-US" sz="2000" dirty="0" err="1"/>
              <a:t>whatsapp</a:t>
            </a:r>
            <a:r>
              <a:rPr lang="en-US" sz="2000" dirty="0"/>
              <a:t> and tawk.to channels.</a:t>
            </a:r>
          </a:p>
          <a:p>
            <a:pPr>
              <a:buFontTx/>
              <a:buChar char="-"/>
            </a:pPr>
            <a:r>
              <a:rPr lang="en-US" sz="2000" dirty="0"/>
              <a:t>One on One support means you are assigned a contact and support agent to help you with Prys Accounting and implement your system.</a:t>
            </a:r>
          </a:p>
          <a:p>
            <a:pPr>
              <a:buFontTx/>
              <a:buChar char="-"/>
            </a:pPr>
            <a:r>
              <a:rPr lang="en-US" sz="2000" dirty="0"/>
              <a:t>We build relationships with our customers, we are your friend in this business.</a:t>
            </a:r>
          </a:p>
          <a:p>
            <a:pPr>
              <a:buFontTx/>
              <a:buChar char="-"/>
            </a:pPr>
            <a:r>
              <a:rPr lang="en-US" sz="2000" dirty="0"/>
              <a:t>Our onboarding process is quick, painless and friendly. We could start right away, what are we waiting for?</a:t>
            </a:r>
          </a:p>
          <a:p>
            <a:pPr>
              <a:buFontTx/>
              <a:buChar char="-"/>
            </a:pPr>
            <a:endParaRPr lang="en-US" dirty="0"/>
          </a:p>
          <a:p>
            <a:pPr marL="0" indent="0">
              <a:buNone/>
            </a:pPr>
            <a:endParaRPr lang="en-ZA" dirty="0"/>
          </a:p>
        </p:txBody>
      </p:sp>
    </p:spTree>
    <p:extLst>
      <p:ext uri="{BB962C8B-B14F-4D97-AF65-F5344CB8AC3E}">
        <p14:creationId xmlns:p14="http://schemas.microsoft.com/office/powerpoint/2010/main" val="3571470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6000">
        <p15:prstTrans prst="curtains"/>
      </p:transition>
    </mc:Choice>
    <mc:Fallback xmlns="">
      <p:transition spd="slow" advTm="26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E16F-55F7-B3F7-E260-423EA5A0C132}"/>
              </a:ext>
            </a:extLst>
          </p:cNvPr>
          <p:cNvSpPr>
            <a:spLocks noGrp="1"/>
          </p:cNvSpPr>
          <p:nvPr>
            <p:ph type="title"/>
          </p:nvPr>
        </p:nvSpPr>
        <p:spPr>
          <a:xfrm>
            <a:off x="5063613" y="231725"/>
            <a:ext cx="3630894" cy="683580"/>
          </a:xfrm>
        </p:spPr>
        <p:txBody>
          <a:bodyPr/>
          <a:lstStyle/>
          <a:p>
            <a:r>
              <a:rPr lang="en-US" dirty="0"/>
              <a:t>Our Packages</a:t>
            </a:r>
            <a:endParaRPr lang="en-ZA" dirty="0"/>
          </a:p>
        </p:txBody>
      </p:sp>
      <p:sp>
        <p:nvSpPr>
          <p:cNvPr id="3" name="Content Placeholder 2">
            <a:extLst>
              <a:ext uri="{FF2B5EF4-FFF2-40B4-BE49-F238E27FC236}">
                <a16:creationId xmlns:a16="http://schemas.microsoft.com/office/drawing/2014/main" id="{453E0E65-3ACF-8FE5-26D5-3F13533CFBF5}"/>
              </a:ext>
            </a:extLst>
          </p:cNvPr>
          <p:cNvSpPr>
            <a:spLocks noGrp="1"/>
          </p:cNvSpPr>
          <p:nvPr>
            <p:ph idx="1"/>
          </p:nvPr>
        </p:nvSpPr>
        <p:spPr>
          <a:xfrm>
            <a:off x="1752280" y="915305"/>
            <a:ext cx="3290480" cy="5643716"/>
          </a:xfrm>
        </p:spPr>
        <p:txBody>
          <a:bodyPr>
            <a:normAutofit/>
          </a:bodyPr>
          <a:lstStyle/>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#CloudLite for R179pm</a:t>
            </a:r>
          </a:p>
          <a:p>
            <a:pPr marL="0" indent="0" algn="just">
              <a:buNone/>
            </a:pPr>
            <a:r>
              <a:rPr lang="en-ZA" sz="1600" dirty="0"/>
              <a:t>Designed for professional Services business like </a:t>
            </a:r>
            <a:r>
              <a:rPr lang="en-ZA" sz="1600" dirty="0" err="1"/>
              <a:t>tenderpreneurs</a:t>
            </a:r>
            <a:r>
              <a:rPr lang="en-ZA" sz="1600" dirty="0"/>
              <a:t>, plumbers, lawyers, electricians.</a:t>
            </a:r>
          </a:p>
          <a:p>
            <a:r>
              <a:rPr lang="en-ZA" sz="1600" dirty="0"/>
              <a:t>Smart Invoicing and Payment tracking</a:t>
            </a:r>
          </a:p>
          <a:p>
            <a:r>
              <a:rPr lang="en-ZA" sz="1600" dirty="0"/>
              <a:t>Easy Accounting, Tax and Profit Reports</a:t>
            </a:r>
          </a:p>
          <a:p>
            <a:r>
              <a:rPr lang="en-ZA" sz="1600" dirty="0"/>
              <a:t>Available - Mobile app, Cloud based, Desktop and works with teams</a:t>
            </a:r>
          </a:p>
          <a:p>
            <a:r>
              <a:rPr lang="en-ZA" sz="1600" dirty="0"/>
              <a:t>Up to 10 Users</a:t>
            </a:r>
          </a:p>
        </p:txBody>
      </p:sp>
      <p:pic>
        <p:nvPicPr>
          <p:cNvPr id="5" name="Picture 4">
            <a:extLst>
              <a:ext uri="{FF2B5EF4-FFF2-40B4-BE49-F238E27FC236}">
                <a16:creationId xmlns:a16="http://schemas.microsoft.com/office/drawing/2014/main" id="{D00765C8-117D-B57D-2499-BCA40C870161}"/>
              </a:ext>
            </a:extLst>
          </p:cNvPr>
          <p:cNvPicPr>
            <a:picLocks noChangeAspect="1"/>
          </p:cNvPicPr>
          <p:nvPr/>
        </p:nvPicPr>
        <p:blipFill>
          <a:blip r:embed="rId2"/>
          <a:stretch>
            <a:fillRect/>
          </a:stretch>
        </p:blipFill>
        <p:spPr>
          <a:xfrm>
            <a:off x="1971976" y="77299"/>
            <a:ext cx="1800225" cy="2273969"/>
          </a:xfrm>
          <a:prstGeom prst="rect">
            <a:avLst/>
          </a:prstGeom>
        </p:spPr>
      </p:pic>
      <p:sp>
        <p:nvSpPr>
          <p:cNvPr id="12" name="Content Placeholder 2">
            <a:extLst>
              <a:ext uri="{FF2B5EF4-FFF2-40B4-BE49-F238E27FC236}">
                <a16:creationId xmlns:a16="http://schemas.microsoft.com/office/drawing/2014/main" id="{E43A4194-F7AD-20D7-0975-246F604987F5}"/>
              </a:ext>
            </a:extLst>
          </p:cNvPr>
          <p:cNvSpPr txBox="1">
            <a:spLocks/>
          </p:cNvSpPr>
          <p:nvPr/>
        </p:nvSpPr>
        <p:spPr>
          <a:xfrm>
            <a:off x="5168819" y="915305"/>
            <a:ext cx="3630894" cy="575299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r>
              <a:rPr lang="en-US" sz="1600" b="1" dirty="0"/>
              <a:t>#PointofSale for R249pm</a:t>
            </a:r>
          </a:p>
          <a:p>
            <a:pPr marL="0" indent="0" algn="just">
              <a:buFont typeface="Wingdings 3" charset="2"/>
              <a:buNone/>
            </a:pPr>
            <a:r>
              <a:rPr lang="en-ZA" sz="1600" dirty="0"/>
              <a:t>For a fast paced retail store, restaurant, tavern or bar, liquor outlet, etc.</a:t>
            </a:r>
          </a:p>
          <a:p>
            <a:r>
              <a:rPr lang="en-ZA" sz="1600" dirty="0"/>
              <a:t>Smart stock and Inventory control</a:t>
            </a:r>
          </a:p>
          <a:p>
            <a:r>
              <a:rPr lang="en-ZA" sz="1600" dirty="0"/>
              <a:t>Table and Floor management</a:t>
            </a:r>
          </a:p>
          <a:p>
            <a:r>
              <a:rPr lang="en-ZA" sz="1600" dirty="0"/>
              <a:t>Accounting backend</a:t>
            </a:r>
          </a:p>
          <a:p>
            <a:r>
              <a:rPr lang="en-ZA" sz="1600" dirty="0"/>
              <a:t>Works Offline</a:t>
            </a:r>
          </a:p>
          <a:p>
            <a:r>
              <a:rPr lang="en-ZA" sz="1600" dirty="0"/>
              <a:t>Up to 10 Tills and one Server or Store</a:t>
            </a:r>
          </a:p>
        </p:txBody>
      </p:sp>
      <p:pic>
        <p:nvPicPr>
          <p:cNvPr id="14" name="Picture 13">
            <a:extLst>
              <a:ext uri="{FF2B5EF4-FFF2-40B4-BE49-F238E27FC236}">
                <a16:creationId xmlns:a16="http://schemas.microsoft.com/office/drawing/2014/main" id="{4AF84D63-1DE3-575D-A7F7-F279D7D6FB1F}"/>
              </a:ext>
            </a:extLst>
          </p:cNvPr>
          <p:cNvPicPr>
            <a:picLocks noChangeAspect="1"/>
          </p:cNvPicPr>
          <p:nvPr/>
        </p:nvPicPr>
        <p:blipFill>
          <a:blip r:embed="rId3"/>
          <a:stretch>
            <a:fillRect/>
          </a:stretch>
        </p:blipFill>
        <p:spPr>
          <a:xfrm>
            <a:off x="5760685" y="915305"/>
            <a:ext cx="1901607" cy="2402030"/>
          </a:xfrm>
          <a:prstGeom prst="rect">
            <a:avLst/>
          </a:prstGeom>
        </p:spPr>
      </p:pic>
      <p:sp>
        <p:nvSpPr>
          <p:cNvPr id="15" name="Content Placeholder 2">
            <a:extLst>
              <a:ext uri="{FF2B5EF4-FFF2-40B4-BE49-F238E27FC236}">
                <a16:creationId xmlns:a16="http://schemas.microsoft.com/office/drawing/2014/main" id="{AB020E6B-3867-8205-96FE-034F3B9E62AD}"/>
              </a:ext>
            </a:extLst>
          </p:cNvPr>
          <p:cNvSpPr txBox="1">
            <a:spLocks/>
          </p:cNvSpPr>
          <p:nvPr/>
        </p:nvSpPr>
        <p:spPr>
          <a:xfrm>
            <a:off x="8901520" y="1079796"/>
            <a:ext cx="3290480" cy="591306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endParaRPr lang="en-US" sz="1600" b="1" dirty="0"/>
          </a:p>
          <a:p>
            <a:pPr marL="0" indent="0">
              <a:buFont typeface="Wingdings 3" charset="2"/>
              <a:buNone/>
            </a:pPr>
            <a:r>
              <a:rPr lang="en-US" sz="1600" b="1" dirty="0"/>
              <a:t>#AllinCloud for R399pm</a:t>
            </a:r>
          </a:p>
          <a:p>
            <a:pPr marL="0" indent="0" algn="just">
              <a:buFont typeface="Wingdings 3" charset="2"/>
              <a:buNone/>
            </a:pPr>
            <a:r>
              <a:rPr lang="en-ZA" sz="1600" dirty="0"/>
              <a:t>Designed for a business that believes in growth and evolving operation</a:t>
            </a:r>
          </a:p>
          <a:p>
            <a:r>
              <a:rPr lang="en-ZA" sz="1600" dirty="0"/>
              <a:t>Smart Invoicing and Payment tracking</a:t>
            </a:r>
          </a:p>
          <a:p>
            <a:r>
              <a:rPr lang="en-ZA" sz="1600" dirty="0"/>
              <a:t>Website and Online Store builder.</a:t>
            </a:r>
          </a:p>
          <a:p>
            <a:r>
              <a:rPr lang="en-ZA" sz="1600" dirty="0"/>
              <a:t>Available - Mobile app, Cloud based, Desktop and works with teams</a:t>
            </a:r>
          </a:p>
          <a:p>
            <a:r>
              <a:rPr lang="en-ZA" sz="1600" dirty="0"/>
              <a:t>HR and Payroll</a:t>
            </a:r>
          </a:p>
          <a:p>
            <a:r>
              <a:rPr lang="en-ZA" sz="1600" dirty="0"/>
              <a:t>Point of Sale </a:t>
            </a:r>
          </a:p>
          <a:p>
            <a:r>
              <a:rPr lang="en-ZA" sz="1600" dirty="0"/>
              <a:t>Multi Branch / Multi Store Support</a:t>
            </a:r>
          </a:p>
          <a:p>
            <a:endParaRPr lang="en-ZA" sz="1600" dirty="0"/>
          </a:p>
        </p:txBody>
      </p:sp>
      <p:pic>
        <p:nvPicPr>
          <p:cNvPr id="17" name="Picture 16">
            <a:extLst>
              <a:ext uri="{FF2B5EF4-FFF2-40B4-BE49-F238E27FC236}">
                <a16:creationId xmlns:a16="http://schemas.microsoft.com/office/drawing/2014/main" id="{EC0E3F89-C577-973F-3859-13891C0B3E4B}"/>
              </a:ext>
            </a:extLst>
          </p:cNvPr>
          <p:cNvPicPr>
            <a:picLocks noChangeAspect="1"/>
          </p:cNvPicPr>
          <p:nvPr/>
        </p:nvPicPr>
        <p:blipFill>
          <a:blip r:embed="rId4"/>
          <a:stretch>
            <a:fillRect/>
          </a:stretch>
        </p:blipFill>
        <p:spPr>
          <a:xfrm>
            <a:off x="9603798" y="77299"/>
            <a:ext cx="1800226" cy="2273969"/>
          </a:xfrm>
          <a:prstGeom prst="rect">
            <a:avLst/>
          </a:prstGeom>
        </p:spPr>
      </p:pic>
    </p:spTree>
    <p:extLst>
      <p:ext uri="{BB962C8B-B14F-4D97-AF65-F5344CB8AC3E}">
        <p14:creationId xmlns:p14="http://schemas.microsoft.com/office/powerpoint/2010/main" val="156655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3000">
        <p15:prstTrans prst="curtains"/>
      </p:transition>
    </mc:Choice>
    <mc:Fallback xmlns="">
      <p:transition spd="slow" advTm="3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1463-B05F-A3A3-B169-9AD9E5E04D45}"/>
              </a:ext>
            </a:extLst>
          </p:cNvPr>
          <p:cNvSpPr>
            <a:spLocks noGrp="1"/>
          </p:cNvSpPr>
          <p:nvPr>
            <p:ph type="title"/>
          </p:nvPr>
        </p:nvSpPr>
        <p:spPr/>
        <p:txBody>
          <a:bodyPr/>
          <a:lstStyle/>
          <a:p>
            <a:r>
              <a:rPr lang="en-US" dirty="0"/>
              <a:t>The Technology</a:t>
            </a:r>
            <a:endParaRPr lang="en-ZA" dirty="0"/>
          </a:p>
        </p:txBody>
      </p:sp>
      <p:sp>
        <p:nvSpPr>
          <p:cNvPr id="3" name="Content Placeholder 2">
            <a:extLst>
              <a:ext uri="{FF2B5EF4-FFF2-40B4-BE49-F238E27FC236}">
                <a16:creationId xmlns:a16="http://schemas.microsoft.com/office/drawing/2014/main" id="{3B56A646-5753-FF60-85E1-4CA8DE8980EF}"/>
              </a:ext>
            </a:extLst>
          </p:cNvPr>
          <p:cNvSpPr>
            <a:spLocks noGrp="1"/>
          </p:cNvSpPr>
          <p:nvPr>
            <p:ph idx="1"/>
          </p:nvPr>
        </p:nvSpPr>
        <p:spPr>
          <a:xfrm>
            <a:off x="2592925" y="1581151"/>
            <a:ext cx="9170449" cy="5076824"/>
          </a:xfrm>
        </p:spPr>
        <p:txBody>
          <a:bodyPr>
            <a:normAutofit lnSpcReduction="10000"/>
          </a:bodyPr>
          <a:lstStyle/>
          <a:p>
            <a:pPr marL="0" indent="0">
              <a:buNone/>
            </a:pPr>
            <a:r>
              <a:rPr lang="en-US" dirty="0"/>
              <a:t>Core App: </a:t>
            </a:r>
          </a:p>
          <a:p>
            <a:pPr>
              <a:buFontTx/>
              <a:buChar char="-"/>
            </a:pPr>
            <a:r>
              <a:rPr lang="en-US" dirty="0"/>
              <a:t>Backend Languages: Python, Django, Odoo 10 as a framework</a:t>
            </a:r>
          </a:p>
          <a:p>
            <a:pPr>
              <a:buFontTx/>
              <a:buChar char="-"/>
            </a:pPr>
            <a:r>
              <a:rPr lang="en-US" dirty="0"/>
              <a:t>Frontend languages: Java, JS, </a:t>
            </a:r>
            <a:r>
              <a:rPr lang="en-US" dirty="0" err="1"/>
              <a:t>Json</a:t>
            </a:r>
            <a:r>
              <a:rPr lang="en-US" dirty="0"/>
              <a:t>, </a:t>
            </a:r>
            <a:r>
              <a:rPr lang="en-US" dirty="0" err="1"/>
              <a:t>Css</a:t>
            </a:r>
            <a:r>
              <a:rPr lang="en-US" dirty="0"/>
              <a:t>, HTML, Bootstrap, </a:t>
            </a:r>
            <a:r>
              <a:rPr lang="en-US" dirty="0" err="1"/>
              <a:t>Jquery</a:t>
            </a:r>
            <a:r>
              <a:rPr lang="en-US" dirty="0"/>
              <a:t>, Kotlin</a:t>
            </a:r>
          </a:p>
          <a:p>
            <a:pPr marL="0" indent="0">
              <a:buNone/>
            </a:pPr>
            <a:endParaRPr lang="en-US" dirty="0"/>
          </a:p>
          <a:p>
            <a:pPr marL="0" indent="0">
              <a:buNone/>
            </a:pPr>
            <a:r>
              <a:rPr lang="en-US" dirty="0"/>
              <a:t>Database:</a:t>
            </a:r>
          </a:p>
          <a:p>
            <a:pPr>
              <a:buFontTx/>
              <a:buChar char="-"/>
            </a:pPr>
            <a:r>
              <a:rPr lang="en-US" dirty="0" err="1"/>
              <a:t>Postgresql</a:t>
            </a:r>
            <a:r>
              <a:rPr lang="en-US" dirty="0"/>
              <a:t> 9.5 </a:t>
            </a:r>
          </a:p>
          <a:p>
            <a:pPr marL="0" indent="0">
              <a:buNone/>
            </a:pPr>
            <a:endParaRPr lang="en-ZA" dirty="0"/>
          </a:p>
          <a:p>
            <a:pPr marL="0" indent="0">
              <a:buNone/>
            </a:pPr>
            <a:r>
              <a:rPr lang="en-ZA" dirty="0"/>
              <a:t>Desktop App:</a:t>
            </a:r>
          </a:p>
          <a:p>
            <a:pPr marL="0" indent="0">
              <a:buNone/>
            </a:pPr>
            <a:r>
              <a:rPr lang="en-ZA" dirty="0"/>
              <a:t>Exe installer installs Prys Accounting as a service that runs a windows python server with default port :8069. The installer also extracts and installs </a:t>
            </a:r>
            <a:r>
              <a:rPr lang="en-ZA" dirty="0" err="1"/>
              <a:t>Postgresql</a:t>
            </a:r>
            <a:r>
              <a:rPr lang="en-ZA" dirty="0"/>
              <a:t>.</a:t>
            </a:r>
          </a:p>
          <a:p>
            <a:pPr marL="0" indent="0">
              <a:buNone/>
            </a:pPr>
            <a:endParaRPr lang="en-ZA" dirty="0"/>
          </a:p>
          <a:p>
            <a:pPr marL="0" indent="0">
              <a:buNone/>
            </a:pPr>
            <a:r>
              <a:rPr lang="en-ZA" dirty="0"/>
              <a:t>Client:</a:t>
            </a:r>
          </a:p>
          <a:p>
            <a:pPr marL="0" indent="0">
              <a:buNone/>
            </a:pPr>
            <a:r>
              <a:rPr lang="en-ZA" dirty="0"/>
              <a:t>The software relies on a web browser to deliver client features, our preferred browser is Firefox.</a:t>
            </a:r>
          </a:p>
        </p:txBody>
      </p:sp>
    </p:spTree>
    <p:extLst>
      <p:ext uri="{BB962C8B-B14F-4D97-AF65-F5344CB8AC3E}">
        <p14:creationId xmlns:p14="http://schemas.microsoft.com/office/powerpoint/2010/main" val="981782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3000">
        <p15:prstTrans prst="curtains"/>
      </p:transition>
    </mc:Choice>
    <mc:Fallback xmlns="">
      <p:transition spd="slow" advTm="2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725" y="278806"/>
            <a:ext cx="8911687" cy="1280890"/>
          </a:xfrm>
        </p:spPr>
        <p:txBody>
          <a:bodyPr/>
          <a:lstStyle/>
          <a:p>
            <a:r>
              <a:rPr lang="en-US" dirty="0"/>
              <a:t>How we compete</a:t>
            </a:r>
            <a:endParaRPr lang="en-ZA" dirty="0"/>
          </a:p>
        </p:txBody>
      </p:sp>
      <p:cxnSp>
        <p:nvCxnSpPr>
          <p:cNvPr id="6" name="Straight Arrow Connector 5"/>
          <p:cNvCxnSpPr>
            <a:cxnSpLocks/>
          </p:cNvCxnSpPr>
          <p:nvPr/>
        </p:nvCxnSpPr>
        <p:spPr>
          <a:xfrm flipH="1" flipV="1">
            <a:off x="5532582" y="1473416"/>
            <a:ext cx="1" cy="1879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6514046" y="3730486"/>
            <a:ext cx="2673592" cy="16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5532584" y="4124325"/>
            <a:ext cx="0" cy="2267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2197333" y="3738568"/>
            <a:ext cx="2165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72730" y="3361154"/>
            <a:ext cx="2066591" cy="369332"/>
          </a:xfrm>
          <a:prstGeom prst="rect">
            <a:avLst/>
          </a:prstGeom>
          <a:noFill/>
        </p:spPr>
        <p:txBody>
          <a:bodyPr wrap="none" rtlCol="0">
            <a:spAutoFit/>
          </a:bodyPr>
          <a:lstStyle/>
          <a:p>
            <a:r>
              <a:rPr lang="en-US" dirty="0"/>
              <a:t>Limited Features</a:t>
            </a:r>
            <a:endParaRPr lang="en-ZA" dirty="0"/>
          </a:p>
        </p:txBody>
      </p:sp>
      <p:sp>
        <p:nvSpPr>
          <p:cNvPr id="17" name="TextBox 16"/>
          <p:cNvSpPr txBox="1"/>
          <p:nvPr/>
        </p:nvSpPr>
        <p:spPr>
          <a:xfrm>
            <a:off x="6117384" y="3387926"/>
            <a:ext cx="2361544" cy="369332"/>
          </a:xfrm>
          <a:prstGeom prst="rect">
            <a:avLst/>
          </a:prstGeom>
          <a:noFill/>
        </p:spPr>
        <p:txBody>
          <a:bodyPr wrap="none" rtlCol="0">
            <a:spAutoFit/>
          </a:bodyPr>
          <a:lstStyle/>
          <a:p>
            <a:r>
              <a:rPr lang="en-US" dirty="0"/>
              <a:t>Most Features (ERP)</a:t>
            </a:r>
            <a:endParaRPr lang="en-ZA" dirty="0"/>
          </a:p>
        </p:txBody>
      </p:sp>
      <p:sp>
        <p:nvSpPr>
          <p:cNvPr id="18" name="TextBox 17"/>
          <p:cNvSpPr txBox="1"/>
          <p:nvPr/>
        </p:nvSpPr>
        <p:spPr>
          <a:xfrm rot="5400000">
            <a:off x="5075886" y="4746098"/>
            <a:ext cx="1282723" cy="369332"/>
          </a:xfrm>
          <a:prstGeom prst="rect">
            <a:avLst/>
          </a:prstGeom>
          <a:noFill/>
        </p:spPr>
        <p:txBody>
          <a:bodyPr wrap="none" rtlCol="0">
            <a:spAutoFit/>
          </a:bodyPr>
          <a:lstStyle/>
          <a:p>
            <a:r>
              <a:rPr lang="en-US" dirty="0"/>
              <a:t>Expensive</a:t>
            </a:r>
            <a:endParaRPr lang="en-ZA" dirty="0"/>
          </a:p>
        </p:txBody>
      </p:sp>
      <p:sp>
        <p:nvSpPr>
          <p:cNvPr id="19" name="TextBox 18"/>
          <p:cNvSpPr txBox="1"/>
          <p:nvPr/>
        </p:nvSpPr>
        <p:spPr>
          <a:xfrm rot="5400000">
            <a:off x="5022603" y="2404867"/>
            <a:ext cx="1526533" cy="369332"/>
          </a:xfrm>
          <a:prstGeom prst="rect">
            <a:avLst/>
          </a:prstGeom>
          <a:noFill/>
        </p:spPr>
        <p:txBody>
          <a:bodyPr wrap="square" rtlCol="0">
            <a:spAutoFit/>
          </a:bodyPr>
          <a:lstStyle/>
          <a:p>
            <a:r>
              <a:rPr lang="en-US" dirty="0"/>
              <a:t>Affordable</a:t>
            </a:r>
            <a:endParaRPr lang="en-ZA" dirty="0"/>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240" y="4738764"/>
            <a:ext cx="1150649" cy="465653"/>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542" y="1753688"/>
            <a:ext cx="1793220" cy="48906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343" y="1134501"/>
            <a:ext cx="1908285" cy="65970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8020" y="2443828"/>
            <a:ext cx="2146335" cy="350568"/>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3117" y="4381886"/>
            <a:ext cx="1297250" cy="677813"/>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2328" y="4753441"/>
            <a:ext cx="1383382" cy="1383382"/>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5551" y="5781093"/>
            <a:ext cx="1565211" cy="711460"/>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3885" y="2216438"/>
            <a:ext cx="919135" cy="919135"/>
          </a:xfrm>
          <a:prstGeom prst="rect">
            <a:avLst/>
          </a:prstGeom>
          <a:effectLst>
            <a:outerShdw blurRad="50800" dist="38100" dir="5400000" sx="108000" sy="108000" algn="t" rotWithShape="0">
              <a:srgbClr val="00B050">
                <a:alpha val="99000"/>
              </a:srgbClr>
            </a:outerShdw>
          </a:effectLst>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68736" y="1282834"/>
            <a:ext cx="1542575" cy="528883"/>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34252" y="2117677"/>
            <a:ext cx="881471" cy="528883"/>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5136" y="4023129"/>
            <a:ext cx="3155340" cy="583325"/>
          </a:xfrm>
          <a:prstGeom prst="rect">
            <a:avLst/>
          </a:prstGeom>
        </p:spPr>
      </p:pic>
    </p:spTree>
    <p:extLst>
      <p:ext uri="{BB962C8B-B14F-4D97-AF65-F5344CB8AC3E}">
        <p14:creationId xmlns:p14="http://schemas.microsoft.com/office/powerpoint/2010/main" val="536061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6000">
        <p15:prstTrans prst="curtains"/>
      </p:transition>
    </mc:Choice>
    <mc:Fallback xmlns="">
      <p:transition spd="slow" advTm="16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5A99-FFF2-F514-3573-9AE4BF90F634}"/>
              </a:ext>
            </a:extLst>
          </p:cNvPr>
          <p:cNvSpPr>
            <a:spLocks noGrp="1"/>
          </p:cNvSpPr>
          <p:nvPr>
            <p:ph type="title"/>
          </p:nvPr>
        </p:nvSpPr>
        <p:spPr>
          <a:xfrm>
            <a:off x="4131102" y="3040015"/>
            <a:ext cx="3929795" cy="777970"/>
          </a:xfrm>
        </p:spPr>
        <p:txBody>
          <a:bodyPr/>
          <a:lstStyle/>
          <a:p>
            <a:r>
              <a:rPr lang="en-US" dirty="0">
                <a:solidFill>
                  <a:srgbClr val="00B050"/>
                </a:solidFill>
              </a:rPr>
              <a:t>www.prys.co.za</a:t>
            </a:r>
            <a:endParaRPr lang="en-ZA" dirty="0">
              <a:solidFill>
                <a:srgbClr val="00B050"/>
              </a:solidFill>
            </a:endParaRPr>
          </a:p>
        </p:txBody>
      </p:sp>
    </p:spTree>
    <p:extLst>
      <p:ext uri="{BB962C8B-B14F-4D97-AF65-F5344CB8AC3E}">
        <p14:creationId xmlns:p14="http://schemas.microsoft.com/office/powerpoint/2010/main" val="331921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F20B-2944-BAAA-BF34-AA820F059851}"/>
              </a:ext>
            </a:extLst>
          </p:cNvPr>
          <p:cNvSpPr>
            <a:spLocks noGrp="1"/>
          </p:cNvSpPr>
          <p:nvPr>
            <p:ph type="title"/>
          </p:nvPr>
        </p:nvSpPr>
        <p:spPr>
          <a:xfrm>
            <a:off x="2589212" y="628650"/>
            <a:ext cx="8915400" cy="1276350"/>
          </a:xfrm>
        </p:spPr>
        <p:txBody>
          <a:bodyPr/>
          <a:lstStyle/>
          <a:p>
            <a:r>
              <a:rPr lang="en-US" dirty="0">
                <a:solidFill>
                  <a:srgbClr val="00B050"/>
                </a:solidFill>
              </a:rPr>
              <a:t>  Managing a business can be stressful, chaotic and time consuming.</a:t>
            </a:r>
            <a:endParaRPr lang="en-ZA" dirty="0">
              <a:solidFill>
                <a:srgbClr val="00B050"/>
              </a:solidFill>
            </a:endParaRPr>
          </a:p>
        </p:txBody>
      </p:sp>
      <p:sp>
        <p:nvSpPr>
          <p:cNvPr id="3" name="Content Placeholder 2">
            <a:extLst>
              <a:ext uri="{FF2B5EF4-FFF2-40B4-BE49-F238E27FC236}">
                <a16:creationId xmlns:a16="http://schemas.microsoft.com/office/drawing/2014/main" id="{AB9484F8-D22D-FC5C-3A97-8FD905BA3B87}"/>
              </a:ext>
            </a:extLst>
          </p:cNvPr>
          <p:cNvSpPr>
            <a:spLocks noGrp="1"/>
          </p:cNvSpPr>
          <p:nvPr>
            <p:ph idx="1"/>
          </p:nvPr>
        </p:nvSpPr>
        <p:spPr>
          <a:xfrm>
            <a:off x="2589212" y="2552700"/>
            <a:ext cx="8915400" cy="3358522"/>
          </a:xfrm>
        </p:spPr>
        <p:txBody>
          <a:bodyPr>
            <a:normAutofit/>
          </a:bodyPr>
          <a:lstStyle/>
          <a:p>
            <a:pPr marL="0" indent="0" algn="just">
              <a:buNone/>
            </a:pPr>
            <a:r>
              <a:rPr lang="en-US" sz="2800" dirty="0">
                <a:solidFill>
                  <a:schemeClr val="tx1">
                    <a:lumMod val="85000"/>
                    <a:lumOff val="15000"/>
                  </a:schemeClr>
                </a:solidFill>
              </a:rPr>
              <a:t>“That is what inspired a team of developers at Prys to address the needs of small business to maintain, grow and expand through better stock management, fluent sales and quotation processes, effective invoicing and payments tracking”</a:t>
            </a:r>
            <a:endParaRPr lang="en-ZA" sz="2800" dirty="0">
              <a:solidFill>
                <a:schemeClr val="tx1">
                  <a:lumMod val="85000"/>
                  <a:lumOff val="15000"/>
                </a:schemeClr>
              </a:solidFill>
            </a:endParaRPr>
          </a:p>
        </p:txBody>
      </p:sp>
    </p:spTree>
    <p:extLst>
      <p:ext uri="{BB962C8B-B14F-4D97-AF65-F5344CB8AC3E}">
        <p14:creationId xmlns:p14="http://schemas.microsoft.com/office/powerpoint/2010/main" val="2162311241"/>
      </p:ext>
    </p:extLst>
  </p:cSld>
  <p:clrMapOvr>
    <a:masterClrMapping/>
  </p:clrMapOvr>
  <mc:AlternateContent xmlns:mc="http://schemas.openxmlformats.org/markup-compatibility/2006" xmlns:p14="http://schemas.microsoft.com/office/powerpoint/2010/main">
    <mc:Choice Requires="p14">
      <p:transition spd="slow" p14:dur="2000" advTm="18000">
        <p14:reveal/>
      </p:transition>
    </mc:Choice>
    <mc:Fallback xmlns="">
      <p:transition spd="slow" advTm="1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A69F45-DB5D-218C-BF6B-14F79DEA2481}"/>
              </a:ext>
            </a:extLst>
          </p:cNvPr>
          <p:cNvPicPr>
            <a:picLocks noChangeAspect="1"/>
          </p:cNvPicPr>
          <p:nvPr/>
        </p:nvPicPr>
        <p:blipFill>
          <a:blip r:embed="rId2"/>
          <a:stretch>
            <a:fillRect/>
          </a:stretch>
        </p:blipFill>
        <p:spPr>
          <a:xfrm>
            <a:off x="1" y="0"/>
            <a:ext cx="9605010" cy="6858000"/>
          </a:xfrm>
          <a:prstGeom prst="rect">
            <a:avLst/>
          </a:prstGeom>
        </p:spPr>
      </p:pic>
      <p:graphicFrame>
        <p:nvGraphicFramePr>
          <p:cNvPr id="4" name="Content Placeholder 3">
            <a:extLst>
              <a:ext uri="{FF2B5EF4-FFF2-40B4-BE49-F238E27FC236}">
                <a16:creationId xmlns:a16="http://schemas.microsoft.com/office/drawing/2014/main" id="{9A9C8F10-C023-71D3-F359-76978A130525}"/>
              </a:ext>
            </a:extLst>
          </p:cNvPr>
          <p:cNvGraphicFramePr>
            <a:graphicFrameLocks noGrp="1"/>
          </p:cNvGraphicFramePr>
          <p:nvPr>
            <p:ph idx="1"/>
            <p:extLst>
              <p:ext uri="{D42A27DB-BD31-4B8C-83A1-F6EECF244321}">
                <p14:modId xmlns:p14="http://schemas.microsoft.com/office/powerpoint/2010/main" val="2850114024"/>
              </p:ext>
            </p:extLst>
          </p:nvPr>
        </p:nvGraphicFramePr>
        <p:xfrm>
          <a:off x="449263" y="988330"/>
          <a:ext cx="11042907" cy="2724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70074E4E-C7FA-3085-B4D4-0BE6AFB9D0F2}"/>
              </a:ext>
            </a:extLst>
          </p:cNvPr>
          <p:cNvSpPr txBox="1"/>
          <p:nvPr/>
        </p:nvSpPr>
        <p:spPr>
          <a:xfrm>
            <a:off x="449263" y="4056113"/>
            <a:ext cx="5961369" cy="2492990"/>
          </a:xfrm>
          <a:prstGeom prst="rect">
            <a:avLst/>
          </a:prstGeom>
          <a:noFill/>
        </p:spPr>
        <p:txBody>
          <a:bodyPr wrap="square" rtlCol="0">
            <a:spAutoFit/>
          </a:bodyPr>
          <a:lstStyle/>
          <a:p>
            <a:pPr algn="just"/>
            <a:r>
              <a:rPr lang="en-US" sz="2400" b="1" dirty="0">
                <a:solidFill>
                  <a:schemeClr val="bg2"/>
                </a:solidFill>
              </a:rPr>
              <a:t>Prys Accounting is managed from East London, South Africa with customers across South Africa and a fast growing clientele in Namibia, Zimbabwe, Botswana and Swaziland</a:t>
            </a:r>
            <a:r>
              <a:rPr lang="en-US" dirty="0">
                <a:solidFill>
                  <a:schemeClr val="bg2"/>
                </a:solidFill>
              </a:rPr>
              <a:t>.</a:t>
            </a:r>
          </a:p>
          <a:p>
            <a:pPr algn="just"/>
            <a:endParaRPr lang="en-US" dirty="0">
              <a:solidFill>
                <a:schemeClr val="bg2"/>
              </a:solidFill>
            </a:endParaRPr>
          </a:p>
          <a:p>
            <a:pPr algn="just"/>
            <a:endParaRPr lang="en-ZA" dirty="0">
              <a:solidFill>
                <a:schemeClr val="bg2"/>
              </a:solidFill>
            </a:endParaRPr>
          </a:p>
        </p:txBody>
      </p:sp>
    </p:spTree>
    <p:extLst>
      <p:ext uri="{BB962C8B-B14F-4D97-AF65-F5344CB8AC3E}">
        <p14:creationId xmlns:p14="http://schemas.microsoft.com/office/powerpoint/2010/main" val="97943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0">
        <p15:prstTrans prst="curtains"/>
      </p:transition>
    </mc:Choice>
    <mc:Fallback xmlns="">
      <p:transition spd="slow" advTm="4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C0F7-A09B-848E-91D9-72B5BD37CE34}"/>
              </a:ext>
            </a:extLst>
          </p:cNvPr>
          <p:cNvSpPr>
            <a:spLocks noGrp="1"/>
          </p:cNvSpPr>
          <p:nvPr>
            <p:ph type="title"/>
          </p:nvPr>
        </p:nvSpPr>
        <p:spPr>
          <a:xfrm>
            <a:off x="3972987" y="2907617"/>
            <a:ext cx="4246025" cy="1042765"/>
          </a:xfrm>
        </p:spPr>
        <p:txBody>
          <a:bodyPr/>
          <a:lstStyle/>
          <a:p>
            <a:r>
              <a:rPr lang="en-US" dirty="0">
                <a:solidFill>
                  <a:srgbClr val="00B050"/>
                </a:solidFill>
              </a:rPr>
              <a:t>Notable Features</a:t>
            </a:r>
            <a:endParaRPr lang="en-ZA" dirty="0">
              <a:solidFill>
                <a:srgbClr val="00B050"/>
              </a:solidFill>
            </a:endParaRPr>
          </a:p>
        </p:txBody>
      </p:sp>
    </p:spTree>
    <p:extLst>
      <p:ext uri="{BB962C8B-B14F-4D97-AF65-F5344CB8AC3E}">
        <p14:creationId xmlns:p14="http://schemas.microsoft.com/office/powerpoint/2010/main" val="1625944895"/>
      </p:ext>
    </p:extLst>
  </p:cSld>
  <p:clrMapOvr>
    <a:masterClrMapping/>
  </p:clrMapOvr>
  <p:transition spd="slow" advTm="2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6443-8383-7039-0346-A2910256D454}"/>
              </a:ext>
            </a:extLst>
          </p:cNvPr>
          <p:cNvSpPr>
            <a:spLocks noGrp="1"/>
          </p:cNvSpPr>
          <p:nvPr>
            <p:ph type="title"/>
          </p:nvPr>
        </p:nvSpPr>
        <p:spPr/>
        <p:txBody>
          <a:bodyPr/>
          <a:lstStyle/>
          <a:p>
            <a:r>
              <a:rPr lang="en-US" dirty="0"/>
              <a:t>Quotations </a:t>
            </a:r>
            <a:r>
              <a:rPr lang="en-US"/>
              <a:t>and Invoicing</a:t>
            </a:r>
            <a:endParaRPr lang="en-ZA" dirty="0"/>
          </a:p>
        </p:txBody>
      </p:sp>
      <p:sp>
        <p:nvSpPr>
          <p:cNvPr id="3" name="Content Placeholder 2">
            <a:extLst>
              <a:ext uri="{FF2B5EF4-FFF2-40B4-BE49-F238E27FC236}">
                <a16:creationId xmlns:a16="http://schemas.microsoft.com/office/drawing/2014/main" id="{29822BB7-BB75-16E0-1E96-D4A99502B23A}"/>
              </a:ext>
            </a:extLst>
          </p:cNvPr>
          <p:cNvSpPr>
            <a:spLocks noGrp="1"/>
          </p:cNvSpPr>
          <p:nvPr>
            <p:ph idx="1"/>
          </p:nvPr>
        </p:nvSpPr>
        <p:spPr>
          <a:xfrm>
            <a:off x="4447471" y="1531255"/>
            <a:ext cx="7057141" cy="2469245"/>
          </a:xfrm>
        </p:spPr>
        <p:txBody>
          <a:bodyPr>
            <a:normAutofit/>
          </a:bodyPr>
          <a:lstStyle/>
          <a:p>
            <a:pPr marL="0" indent="0" algn="just">
              <a:buNone/>
            </a:pPr>
            <a:r>
              <a:rPr lang="en-US" sz="2400" b="1" dirty="0"/>
              <a:t>Send </a:t>
            </a:r>
            <a:r>
              <a:rPr lang="en-US" sz="2400" dirty="0"/>
              <a:t>and print out professional Quotations and Invoices.</a:t>
            </a:r>
          </a:p>
          <a:p>
            <a:pPr marL="0" indent="0" algn="just">
              <a:buNone/>
            </a:pPr>
            <a:endParaRPr lang="en-US" sz="2400" dirty="0"/>
          </a:p>
          <a:p>
            <a:pPr marL="0" indent="0" algn="just">
              <a:buNone/>
            </a:pPr>
            <a:r>
              <a:rPr lang="en-ZA" sz="2400" dirty="0"/>
              <a:t>One of our strongest features is the easy to use quotations and invoicing system.</a:t>
            </a:r>
            <a:endParaRPr lang="en-US" sz="2400" dirty="0"/>
          </a:p>
        </p:txBody>
      </p:sp>
    </p:spTree>
    <p:extLst>
      <p:ext uri="{BB962C8B-B14F-4D97-AF65-F5344CB8AC3E}">
        <p14:creationId xmlns:p14="http://schemas.microsoft.com/office/powerpoint/2010/main" val="495678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000">
        <p15:prstTrans prst="curtains"/>
      </p:transition>
    </mc:Choice>
    <mc:Fallback xmlns="">
      <p:transition spd="slow"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382C-C1A8-391D-DD29-059DA7566FC9}"/>
              </a:ext>
            </a:extLst>
          </p:cNvPr>
          <p:cNvSpPr>
            <a:spLocks noGrp="1"/>
          </p:cNvSpPr>
          <p:nvPr>
            <p:ph type="title"/>
          </p:nvPr>
        </p:nvSpPr>
        <p:spPr/>
        <p:txBody>
          <a:bodyPr/>
          <a:lstStyle/>
          <a:p>
            <a:r>
              <a:rPr lang="en-US" dirty="0"/>
              <a:t>Accounting and Bookkeeping</a:t>
            </a:r>
            <a:endParaRPr lang="en-ZA" dirty="0"/>
          </a:p>
        </p:txBody>
      </p:sp>
      <p:sp>
        <p:nvSpPr>
          <p:cNvPr id="3" name="Content Placeholder 2">
            <a:extLst>
              <a:ext uri="{FF2B5EF4-FFF2-40B4-BE49-F238E27FC236}">
                <a16:creationId xmlns:a16="http://schemas.microsoft.com/office/drawing/2014/main" id="{9CB615FD-9750-ED82-7900-D80FF9432311}"/>
              </a:ext>
            </a:extLst>
          </p:cNvPr>
          <p:cNvSpPr>
            <a:spLocks noGrp="1"/>
          </p:cNvSpPr>
          <p:nvPr>
            <p:ph idx="1"/>
          </p:nvPr>
        </p:nvSpPr>
        <p:spPr>
          <a:xfrm>
            <a:off x="1580177" y="2576290"/>
            <a:ext cx="3773488" cy="3657600"/>
          </a:xfrm>
        </p:spPr>
        <p:txBody>
          <a:bodyPr>
            <a:normAutofit/>
          </a:bodyPr>
          <a:lstStyle/>
          <a:p>
            <a:r>
              <a:rPr lang="en-US" dirty="0"/>
              <a:t>Connect an accountant</a:t>
            </a:r>
          </a:p>
          <a:p>
            <a:r>
              <a:rPr lang="en-US" dirty="0"/>
              <a:t>Easily print out tax and financial statements</a:t>
            </a:r>
          </a:p>
          <a:p>
            <a:r>
              <a:rPr lang="en-US" dirty="0"/>
              <a:t>Creditors and Debtor Statements</a:t>
            </a:r>
          </a:p>
          <a:p>
            <a:r>
              <a:rPr lang="en-US" dirty="0"/>
              <a:t>Customer Age</a:t>
            </a:r>
          </a:p>
          <a:p>
            <a:r>
              <a:rPr lang="en-US" dirty="0"/>
              <a:t>Bank Reconciliation</a:t>
            </a:r>
          </a:p>
          <a:p>
            <a:r>
              <a:rPr lang="en-US" dirty="0"/>
              <a:t>Graphical and interactive reports</a:t>
            </a:r>
          </a:p>
          <a:p>
            <a:r>
              <a:rPr lang="en-US" dirty="0"/>
              <a:t>Export reports to excel*</a:t>
            </a:r>
          </a:p>
          <a:p>
            <a:endParaRPr lang="en-US" dirty="0"/>
          </a:p>
          <a:p>
            <a:endParaRPr lang="en-ZA" dirty="0"/>
          </a:p>
        </p:txBody>
      </p:sp>
      <p:sp>
        <p:nvSpPr>
          <p:cNvPr id="4" name="TextBox 3">
            <a:extLst>
              <a:ext uri="{FF2B5EF4-FFF2-40B4-BE49-F238E27FC236}">
                <a16:creationId xmlns:a16="http://schemas.microsoft.com/office/drawing/2014/main" id="{F1D20DE7-2CC3-C881-029B-A716978FD558}"/>
              </a:ext>
            </a:extLst>
          </p:cNvPr>
          <p:cNvSpPr txBox="1"/>
          <p:nvPr/>
        </p:nvSpPr>
        <p:spPr>
          <a:xfrm>
            <a:off x="1580177" y="1581834"/>
            <a:ext cx="10415179" cy="646331"/>
          </a:xfrm>
          <a:prstGeom prst="rect">
            <a:avLst/>
          </a:prstGeom>
          <a:noFill/>
        </p:spPr>
        <p:txBody>
          <a:bodyPr wrap="square" rtlCol="0">
            <a:spAutoFit/>
          </a:bodyPr>
          <a:lstStyle/>
          <a:p>
            <a:r>
              <a:rPr lang="en-US" b="1" dirty="0">
                <a:solidFill>
                  <a:srgbClr val="00B050"/>
                </a:solidFill>
              </a:rPr>
              <a:t>It would be a comfort to mention that we made Prys easy to use for someone with little or NO bookkeeping background. Its made for you.</a:t>
            </a:r>
            <a:endParaRPr lang="en-ZA" b="1" dirty="0">
              <a:solidFill>
                <a:srgbClr val="00B050"/>
              </a:solidFill>
            </a:endParaRPr>
          </a:p>
        </p:txBody>
      </p:sp>
      <p:pic>
        <p:nvPicPr>
          <p:cNvPr id="8" name="Picture 7">
            <a:extLst>
              <a:ext uri="{FF2B5EF4-FFF2-40B4-BE49-F238E27FC236}">
                <a16:creationId xmlns:a16="http://schemas.microsoft.com/office/drawing/2014/main" id="{850C4460-AF99-13F1-D621-7950E7C1BAE6}"/>
              </a:ext>
            </a:extLst>
          </p:cNvPr>
          <p:cNvPicPr>
            <a:picLocks noChangeAspect="1"/>
          </p:cNvPicPr>
          <p:nvPr/>
        </p:nvPicPr>
        <p:blipFill>
          <a:blip r:embed="rId2"/>
          <a:stretch>
            <a:fillRect/>
          </a:stretch>
        </p:blipFill>
        <p:spPr>
          <a:xfrm>
            <a:off x="5353664" y="2998840"/>
            <a:ext cx="6798205" cy="2733708"/>
          </a:xfrm>
          <a:prstGeom prst="rect">
            <a:avLst/>
          </a:prstGeom>
        </p:spPr>
      </p:pic>
    </p:spTree>
    <p:extLst>
      <p:ext uri="{BB962C8B-B14F-4D97-AF65-F5344CB8AC3E}">
        <p14:creationId xmlns:p14="http://schemas.microsoft.com/office/powerpoint/2010/main" val="349027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4000">
        <p15:prstTrans prst="curtains"/>
      </p:transition>
    </mc:Choice>
    <mc:Fallback xmlns="">
      <p:transition spd="slow" advTm="2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746C-0918-6E9A-D1DE-0ABFED76B320}"/>
              </a:ext>
            </a:extLst>
          </p:cNvPr>
          <p:cNvSpPr>
            <a:spLocks noGrp="1"/>
          </p:cNvSpPr>
          <p:nvPr>
            <p:ph type="title"/>
          </p:nvPr>
        </p:nvSpPr>
        <p:spPr>
          <a:xfrm>
            <a:off x="2592926" y="624110"/>
            <a:ext cx="8160800" cy="766540"/>
          </a:xfrm>
        </p:spPr>
        <p:txBody>
          <a:bodyPr/>
          <a:lstStyle/>
          <a:p>
            <a:r>
              <a:rPr lang="en-US" sz="3600" dirty="0"/>
              <a:t>The beauty of Cloud Accounting.</a:t>
            </a:r>
          </a:p>
        </p:txBody>
      </p:sp>
      <p:sp>
        <p:nvSpPr>
          <p:cNvPr id="6" name="TextBox 5">
            <a:extLst>
              <a:ext uri="{FF2B5EF4-FFF2-40B4-BE49-F238E27FC236}">
                <a16:creationId xmlns:a16="http://schemas.microsoft.com/office/drawing/2014/main" id="{B6F8524B-4ED6-D349-CA86-501C31FF3B4B}"/>
              </a:ext>
            </a:extLst>
          </p:cNvPr>
          <p:cNvSpPr txBox="1"/>
          <p:nvPr/>
        </p:nvSpPr>
        <p:spPr>
          <a:xfrm>
            <a:off x="7817674" y="1373514"/>
            <a:ext cx="4374326" cy="2246769"/>
          </a:xfrm>
          <a:prstGeom prst="rect">
            <a:avLst/>
          </a:prstGeom>
          <a:noFill/>
        </p:spPr>
        <p:txBody>
          <a:bodyPr wrap="square" rtlCol="0">
            <a:spAutoFit/>
          </a:bodyPr>
          <a:lstStyle/>
          <a:p>
            <a:r>
              <a:rPr lang="en-US" sz="2000" dirty="0"/>
              <a:t>Send quotations, estimates, invoices and payment reminders on the go.</a:t>
            </a:r>
          </a:p>
          <a:p>
            <a:endParaRPr lang="en-US" sz="2000" dirty="0"/>
          </a:p>
          <a:p>
            <a:endParaRPr lang="en-US" sz="2000" dirty="0"/>
          </a:p>
          <a:p>
            <a:r>
              <a:rPr lang="en-US" sz="2000" dirty="0"/>
              <a:t>Works on Desktop, PC, Mac, Tablet and Mobile</a:t>
            </a:r>
            <a:endParaRPr lang="en-ZA" sz="2000" dirty="0"/>
          </a:p>
        </p:txBody>
      </p:sp>
      <p:pic>
        <p:nvPicPr>
          <p:cNvPr id="12" name="Picture 11">
            <a:extLst>
              <a:ext uri="{FF2B5EF4-FFF2-40B4-BE49-F238E27FC236}">
                <a16:creationId xmlns:a16="http://schemas.microsoft.com/office/drawing/2014/main" id="{3496D65D-0539-6086-9113-10736BA0A424}"/>
              </a:ext>
            </a:extLst>
          </p:cNvPr>
          <p:cNvPicPr>
            <a:picLocks noChangeAspect="1"/>
          </p:cNvPicPr>
          <p:nvPr/>
        </p:nvPicPr>
        <p:blipFill>
          <a:blip r:embed="rId2"/>
          <a:stretch>
            <a:fillRect/>
          </a:stretch>
        </p:blipFill>
        <p:spPr>
          <a:xfrm>
            <a:off x="9305925" y="5494750"/>
            <a:ext cx="2609850" cy="1043940"/>
          </a:xfrm>
          <a:prstGeom prst="rect">
            <a:avLst/>
          </a:prstGeom>
        </p:spPr>
      </p:pic>
      <p:pic>
        <p:nvPicPr>
          <p:cNvPr id="14" name="Graphic 13">
            <a:extLst>
              <a:ext uri="{FF2B5EF4-FFF2-40B4-BE49-F238E27FC236}">
                <a16:creationId xmlns:a16="http://schemas.microsoft.com/office/drawing/2014/main" id="{AF298EBA-BB8F-8FB9-68A5-142D16EB3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5925" y="4628164"/>
            <a:ext cx="2609850" cy="782035"/>
          </a:xfrm>
          <a:prstGeom prst="rect">
            <a:avLst/>
          </a:prstGeom>
        </p:spPr>
      </p:pic>
      <p:pic>
        <p:nvPicPr>
          <p:cNvPr id="18" name="Content Placeholder 17">
            <a:extLst>
              <a:ext uri="{FF2B5EF4-FFF2-40B4-BE49-F238E27FC236}">
                <a16:creationId xmlns:a16="http://schemas.microsoft.com/office/drawing/2014/main" id="{24966A1C-DD63-F2CA-8081-DBCCF1A6D23E}"/>
              </a:ext>
            </a:extLst>
          </p:cNvPr>
          <p:cNvPicPr>
            <a:picLocks noGrp="1" noChangeAspect="1"/>
          </p:cNvPicPr>
          <p:nvPr>
            <p:ph idx="1"/>
          </p:nvPr>
        </p:nvPicPr>
        <p:blipFill>
          <a:blip r:embed="rId5"/>
          <a:stretch>
            <a:fillRect/>
          </a:stretch>
        </p:blipFill>
        <p:spPr>
          <a:xfrm>
            <a:off x="1028292" y="1533525"/>
            <a:ext cx="6789382" cy="4840829"/>
          </a:xfrm>
        </p:spPr>
      </p:pic>
    </p:spTree>
    <p:extLst>
      <p:ext uri="{BB962C8B-B14F-4D97-AF65-F5344CB8AC3E}">
        <p14:creationId xmlns:p14="http://schemas.microsoft.com/office/powerpoint/2010/main" val="42650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00">
        <p15:prstTrans prst="curtains"/>
      </p:transition>
    </mc:Choice>
    <mc:Fallback xmlns="">
      <p:transition spd="slow" advTm="1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1E7E-67A4-CB87-F399-55E47C9EEAED}"/>
              </a:ext>
            </a:extLst>
          </p:cNvPr>
          <p:cNvSpPr>
            <a:spLocks noGrp="1"/>
          </p:cNvSpPr>
          <p:nvPr>
            <p:ph type="title"/>
          </p:nvPr>
        </p:nvSpPr>
        <p:spPr>
          <a:xfrm>
            <a:off x="1619251" y="193218"/>
            <a:ext cx="10353674" cy="441598"/>
          </a:xfrm>
        </p:spPr>
        <p:txBody>
          <a:bodyPr>
            <a:noAutofit/>
          </a:bodyPr>
          <a:lstStyle/>
          <a:p>
            <a:r>
              <a:rPr lang="en-US" sz="2400" dirty="0"/>
              <a:t>Fluent connection between users, assets and stock. No user limits.</a:t>
            </a:r>
            <a:endParaRPr lang="en-ZA" sz="2400" dirty="0"/>
          </a:p>
        </p:txBody>
      </p:sp>
      <p:pic>
        <p:nvPicPr>
          <p:cNvPr id="5" name="Picture 4">
            <a:extLst>
              <a:ext uri="{FF2B5EF4-FFF2-40B4-BE49-F238E27FC236}">
                <a16:creationId xmlns:a16="http://schemas.microsoft.com/office/drawing/2014/main" id="{D4AA0BE5-DA9D-839B-7B1C-7A6E59424F6D}"/>
              </a:ext>
            </a:extLst>
          </p:cNvPr>
          <p:cNvPicPr>
            <a:picLocks noChangeAspect="1"/>
          </p:cNvPicPr>
          <p:nvPr/>
        </p:nvPicPr>
        <p:blipFill>
          <a:blip r:embed="rId2"/>
          <a:stretch>
            <a:fillRect/>
          </a:stretch>
        </p:blipFill>
        <p:spPr>
          <a:xfrm>
            <a:off x="2573876" y="2147086"/>
            <a:ext cx="903091" cy="903091"/>
          </a:xfrm>
          <a:prstGeom prst="rect">
            <a:avLst/>
          </a:prstGeom>
        </p:spPr>
      </p:pic>
      <p:pic>
        <p:nvPicPr>
          <p:cNvPr id="7" name="Picture 6">
            <a:extLst>
              <a:ext uri="{FF2B5EF4-FFF2-40B4-BE49-F238E27FC236}">
                <a16:creationId xmlns:a16="http://schemas.microsoft.com/office/drawing/2014/main" id="{EE8BDCA5-4721-1E34-E220-70B4BC728AB3}"/>
              </a:ext>
            </a:extLst>
          </p:cNvPr>
          <p:cNvPicPr>
            <a:picLocks noChangeAspect="1"/>
          </p:cNvPicPr>
          <p:nvPr/>
        </p:nvPicPr>
        <p:blipFill>
          <a:blip r:embed="rId3"/>
          <a:stretch>
            <a:fillRect/>
          </a:stretch>
        </p:blipFill>
        <p:spPr>
          <a:xfrm>
            <a:off x="8770280" y="2098568"/>
            <a:ext cx="1000125" cy="1000125"/>
          </a:xfrm>
          <a:prstGeom prst="rect">
            <a:avLst/>
          </a:prstGeom>
        </p:spPr>
      </p:pic>
      <p:pic>
        <p:nvPicPr>
          <p:cNvPr id="11" name="Picture 10">
            <a:extLst>
              <a:ext uri="{FF2B5EF4-FFF2-40B4-BE49-F238E27FC236}">
                <a16:creationId xmlns:a16="http://schemas.microsoft.com/office/drawing/2014/main" id="{619CA8AF-5C67-C7DF-6024-A1BB1BB3B121}"/>
              </a:ext>
            </a:extLst>
          </p:cNvPr>
          <p:cNvPicPr>
            <a:picLocks noChangeAspect="1"/>
          </p:cNvPicPr>
          <p:nvPr/>
        </p:nvPicPr>
        <p:blipFill>
          <a:blip r:embed="rId4"/>
          <a:stretch>
            <a:fillRect/>
          </a:stretch>
        </p:blipFill>
        <p:spPr>
          <a:xfrm>
            <a:off x="5551957" y="723300"/>
            <a:ext cx="1649210" cy="1649210"/>
          </a:xfrm>
          <a:prstGeom prst="rect">
            <a:avLst/>
          </a:prstGeom>
        </p:spPr>
      </p:pic>
      <p:pic>
        <p:nvPicPr>
          <p:cNvPr id="13" name="Picture 12">
            <a:extLst>
              <a:ext uri="{FF2B5EF4-FFF2-40B4-BE49-F238E27FC236}">
                <a16:creationId xmlns:a16="http://schemas.microsoft.com/office/drawing/2014/main" id="{5C10E4BE-6CC1-7303-843E-67FA76C41746}"/>
              </a:ext>
            </a:extLst>
          </p:cNvPr>
          <p:cNvPicPr>
            <a:picLocks noChangeAspect="1"/>
          </p:cNvPicPr>
          <p:nvPr/>
        </p:nvPicPr>
        <p:blipFill>
          <a:blip r:embed="rId5"/>
          <a:stretch>
            <a:fillRect/>
          </a:stretch>
        </p:blipFill>
        <p:spPr>
          <a:xfrm>
            <a:off x="5845622" y="5254234"/>
            <a:ext cx="1095290" cy="1095290"/>
          </a:xfrm>
          <a:prstGeom prst="rect">
            <a:avLst/>
          </a:prstGeom>
        </p:spPr>
      </p:pic>
      <p:pic>
        <p:nvPicPr>
          <p:cNvPr id="15" name="Picture 14">
            <a:extLst>
              <a:ext uri="{FF2B5EF4-FFF2-40B4-BE49-F238E27FC236}">
                <a16:creationId xmlns:a16="http://schemas.microsoft.com/office/drawing/2014/main" id="{801C9AD8-9F8B-42CD-C9E2-D48ABC80E265}"/>
              </a:ext>
            </a:extLst>
          </p:cNvPr>
          <p:cNvPicPr>
            <a:picLocks noChangeAspect="1"/>
          </p:cNvPicPr>
          <p:nvPr/>
        </p:nvPicPr>
        <p:blipFill>
          <a:blip r:embed="rId6"/>
          <a:stretch>
            <a:fillRect/>
          </a:stretch>
        </p:blipFill>
        <p:spPr>
          <a:xfrm>
            <a:off x="2573876" y="4682938"/>
            <a:ext cx="999394" cy="999394"/>
          </a:xfrm>
          <a:prstGeom prst="rect">
            <a:avLst/>
          </a:prstGeom>
        </p:spPr>
      </p:pic>
      <p:pic>
        <p:nvPicPr>
          <p:cNvPr id="17" name="Picture 16">
            <a:extLst>
              <a:ext uri="{FF2B5EF4-FFF2-40B4-BE49-F238E27FC236}">
                <a16:creationId xmlns:a16="http://schemas.microsoft.com/office/drawing/2014/main" id="{653D758F-247A-601F-D1D1-A9C66FF74B4D}"/>
              </a:ext>
            </a:extLst>
          </p:cNvPr>
          <p:cNvPicPr>
            <a:picLocks noChangeAspect="1"/>
          </p:cNvPicPr>
          <p:nvPr/>
        </p:nvPicPr>
        <p:blipFill>
          <a:blip r:embed="rId7"/>
          <a:stretch>
            <a:fillRect/>
          </a:stretch>
        </p:blipFill>
        <p:spPr>
          <a:xfrm>
            <a:off x="5870685" y="3351017"/>
            <a:ext cx="1011754" cy="1000125"/>
          </a:xfrm>
          <a:prstGeom prst="rect">
            <a:avLst/>
          </a:prstGeom>
        </p:spPr>
      </p:pic>
      <p:pic>
        <p:nvPicPr>
          <p:cNvPr id="19" name="Picture 18">
            <a:extLst>
              <a:ext uri="{FF2B5EF4-FFF2-40B4-BE49-F238E27FC236}">
                <a16:creationId xmlns:a16="http://schemas.microsoft.com/office/drawing/2014/main" id="{FFFBC1AB-CB03-D25F-502B-65BD2D92BB64}"/>
              </a:ext>
            </a:extLst>
          </p:cNvPr>
          <p:cNvPicPr>
            <a:picLocks noChangeAspect="1"/>
          </p:cNvPicPr>
          <p:nvPr/>
        </p:nvPicPr>
        <p:blipFill>
          <a:blip r:embed="rId8"/>
          <a:stretch>
            <a:fillRect/>
          </a:stretch>
        </p:blipFill>
        <p:spPr>
          <a:xfrm>
            <a:off x="8771011" y="4661140"/>
            <a:ext cx="999394" cy="999394"/>
          </a:xfrm>
          <a:prstGeom prst="rect">
            <a:avLst/>
          </a:prstGeom>
        </p:spPr>
      </p:pic>
      <p:sp>
        <p:nvSpPr>
          <p:cNvPr id="20" name="TextBox 19">
            <a:extLst>
              <a:ext uri="{FF2B5EF4-FFF2-40B4-BE49-F238E27FC236}">
                <a16:creationId xmlns:a16="http://schemas.microsoft.com/office/drawing/2014/main" id="{6AF723CC-6619-5E48-E659-D2B9CAD6125E}"/>
              </a:ext>
            </a:extLst>
          </p:cNvPr>
          <p:cNvSpPr txBox="1"/>
          <p:nvPr/>
        </p:nvSpPr>
        <p:spPr>
          <a:xfrm>
            <a:off x="5655356" y="701271"/>
            <a:ext cx="1442411" cy="430887"/>
          </a:xfrm>
          <a:prstGeom prst="rect">
            <a:avLst/>
          </a:prstGeom>
          <a:noFill/>
        </p:spPr>
        <p:txBody>
          <a:bodyPr wrap="square" rtlCol="0">
            <a:spAutoFit/>
          </a:bodyPr>
          <a:lstStyle/>
          <a:p>
            <a:r>
              <a:rPr lang="en-US" sz="1100" dirty="0"/>
              <a:t>Send Quotations and Invoices</a:t>
            </a:r>
            <a:endParaRPr lang="en-ZA" sz="1100" dirty="0"/>
          </a:p>
        </p:txBody>
      </p:sp>
      <p:sp>
        <p:nvSpPr>
          <p:cNvPr id="21" name="TextBox 20">
            <a:extLst>
              <a:ext uri="{FF2B5EF4-FFF2-40B4-BE49-F238E27FC236}">
                <a16:creationId xmlns:a16="http://schemas.microsoft.com/office/drawing/2014/main" id="{EAA8D041-838E-F23B-D2D6-1FBDED38F72E}"/>
              </a:ext>
            </a:extLst>
          </p:cNvPr>
          <p:cNvSpPr txBox="1"/>
          <p:nvPr/>
        </p:nvSpPr>
        <p:spPr>
          <a:xfrm>
            <a:off x="2534086" y="3099452"/>
            <a:ext cx="1442411" cy="600164"/>
          </a:xfrm>
          <a:prstGeom prst="rect">
            <a:avLst/>
          </a:prstGeom>
          <a:noFill/>
        </p:spPr>
        <p:txBody>
          <a:bodyPr wrap="square" rtlCol="0">
            <a:spAutoFit/>
          </a:bodyPr>
          <a:lstStyle/>
          <a:p>
            <a:r>
              <a:rPr lang="en-US" sz="1100" dirty="0"/>
              <a:t>Work from anywhere or device</a:t>
            </a:r>
            <a:endParaRPr lang="en-ZA" sz="1100" dirty="0"/>
          </a:p>
        </p:txBody>
      </p:sp>
      <p:sp>
        <p:nvSpPr>
          <p:cNvPr id="22" name="TextBox 21">
            <a:extLst>
              <a:ext uri="{FF2B5EF4-FFF2-40B4-BE49-F238E27FC236}">
                <a16:creationId xmlns:a16="http://schemas.microsoft.com/office/drawing/2014/main" id="{ECBCDD70-111E-EC1E-2D04-57397CCEAAD7}"/>
              </a:ext>
            </a:extLst>
          </p:cNvPr>
          <p:cNvSpPr txBox="1"/>
          <p:nvPr/>
        </p:nvSpPr>
        <p:spPr>
          <a:xfrm>
            <a:off x="8641443" y="3205115"/>
            <a:ext cx="1442411" cy="430887"/>
          </a:xfrm>
          <a:prstGeom prst="rect">
            <a:avLst/>
          </a:prstGeom>
          <a:noFill/>
        </p:spPr>
        <p:txBody>
          <a:bodyPr wrap="square" rtlCol="0">
            <a:spAutoFit/>
          </a:bodyPr>
          <a:lstStyle/>
          <a:p>
            <a:r>
              <a:rPr lang="en-US" sz="1100" dirty="0"/>
              <a:t>Manage Payroll and work shifts</a:t>
            </a:r>
            <a:endParaRPr lang="en-ZA" sz="1100" dirty="0"/>
          </a:p>
        </p:txBody>
      </p:sp>
      <p:sp>
        <p:nvSpPr>
          <p:cNvPr id="23" name="TextBox 22">
            <a:extLst>
              <a:ext uri="{FF2B5EF4-FFF2-40B4-BE49-F238E27FC236}">
                <a16:creationId xmlns:a16="http://schemas.microsoft.com/office/drawing/2014/main" id="{B3DE44C6-D79C-0253-B8EC-34C3BABCE42B}"/>
              </a:ext>
            </a:extLst>
          </p:cNvPr>
          <p:cNvSpPr txBox="1"/>
          <p:nvPr/>
        </p:nvSpPr>
        <p:spPr>
          <a:xfrm>
            <a:off x="8641443" y="5599818"/>
            <a:ext cx="1442411" cy="600164"/>
          </a:xfrm>
          <a:prstGeom prst="rect">
            <a:avLst/>
          </a:prstGeom>
          <a:noFill/>
        </p:spPr>
        <p:txBody>
          <a:bodyPr wrap="square" rtlCol="0">
            <a:spAutoFit/>
          </a:bodyPr>
          <a:lstStyle/>
          <a:p>
            <a:r>
              <a:rPr lang="en-US" sz="1100" dirty="0"/>
              <a:t>Stock Control, Multi warehouse / location support</a:t>
            </a:r>
            <a:endParaRPr lang="en-ZA" sz="1100" dirty="0"/>
          </a:p>
        </p:txBody>
      </p:sp>
      <p:sp>
        <p:nvSpPr>
          <p:cNvPr id="24" name="TextBox 23">
            <a:extLst>
              <a:ext uri="{FF2B5EF4-FFF2-40B4-BE49-F238E27FC236}">
                <a16:creationId xmlns:a16="http://schemas.microsoft.com/office/drawing/2014/main" id="{818540CF-6EBE-96D7-B54E-E20240820C23}"/>
              </a:ext>
            </a:extLst>
          </p:cNvPr>
          <p:cNvSpPr txBox="1"/>
          <p:nvPr/>
        </p:nvSpPr>
        <p:spPr>
          <a:xfrm>
            <a:off x="5655356" y="6349524"/>
            <a:ext cx="1649210" cy="430887"/>
          </a:xfrm>
          <a:prstGeom prst="rect">
            <a:avLst/>
          </a:prstGeom>
          <a:noFill/>
        </p:spPr>
        <p:txBody>
          <a:bodyPr wrap="square" rtlCol="0">
            <a:spAutoFit/>
          </a:bodyPr>
          <a:lstStyle/>
          <a:p>
            <a:r>
              <a:rPr lang="en-US" sz="1100" dirty="0"/>
              <a:t>Request Leave and Salary Advance</a:t>
            </a:r>
            <a:endParaRPr lang="en-ZA" sz="1100" dirty="0"/>
          </a:p>
        </p:txBody>
      </p:sp>
      <p:sp>
        <p:nvSpPr>
          <p:cNvPr id="25" name="TextBox 24">
            <a:extLst>
              <a:ext uri="{FF2B5EF4-FFF2-40B4-BE49-F238E27FC236}">
                <a16:creationId xmlns:a16="http://schemas.microsoft.com/office/drawing/2014/main" id="{23A25C51-2747-D83C-58F3-DD5D17B7A931}"/>
              </a:ext>
            </a:extLst>
          </p:cNvPr>
          <p:cNvSpPr txBox="1"/>
          <p:nvPr/>
        </p:nvSpPr>
        <p:spPr>
          <a:xfrm>
            <a:off x="2569452" y="5918637"/>
            <a:ext cx="1442411" cy="430887"/>
          </a:xfrm>
          <a:prstGeom prst="rect">
            <a:avLst/>
          </a:prstGeom>
          <a:noFill/>
        </p:spPr>
        <p:txBody>
          <a:bodyPr wrap="square" rtlCol="0">
            <a:spAutoFit/>
          </a:bodyPr>
          <a:lstStyle/>
          <a:p>
            <a:r>
              <a:rPr lang="en-US" sz="1100" dirty="0"/>
              <a:t>Link an accountant</a:t>
            </a:r>
            <a:endParaRPr lang="en-ZA" sz="1100" dirty="0"/>
          </a:p>
        </p:txBody>
      </p:sp>
      <p:cxnSp>
        <p:nvCxnSpPr>
          <p:cNvPr id="27" name="Straight Arrow Connector 26">
            <a:extLst>
              <a:ext uri="{FF2B5EF4-FFF2-40B4-BE49-F238E27FC236}">
                <a16:creationId xmlns:a16="http://schemas.microsoft.com/office/drawing/2014/main" id="{FF7DE01D-F8C6-A38E-71FD-8CC165E0AD16}"/>
              </a:ext>
            </a:extLst>
          </p:cNvPr>
          <p:cNvCxnSpPr>
            <a:cxnSpLocks/>
            <a:stCxn id="5" idx="3"/>
            <a:endCxn id="17" idx="1"/>
          </p:cNvCxnSpPr>
          <p:nvPr/>
        </p:nvCxnSpPr>
        <p:spPr>
          <a:xfrm>
            <a:off x="3476967" y="2598632"/>
            <a:ext cx="2393718" cy="12524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904016C-440D-4BBD-0943-A37A219F0230}"/>
              </a:ext>
            </a:extLst>
          </p:cNvPr>
          <p:cNvCxnSpPr>
            <a:cxnSpLocks/>
            <a:stCxn id="11" idx="2"/>
            <a:endCxn id="17" idx="0"/>
          </p:cNvCxnSpPr>
          <p:nvPr/>
        </p:nvCxnSpPr>
        <p:spPr>
          <a:xfrm>
            <a:off x="6376562" y="2372510"/>
            <a:ext cx="0" cy="9785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FAFA9E5-5023-3A68-1FA5-2F104E028C49}"/>
              </a:ext>
            </a:extLst>
          </p:cNvPr>
          <p:cNvCxnSpPr>
            <a:cxnSpLocks/>
            <a:stCxn id="17" idx="3"/>
            <a:endCxn id="7" idx="1"/>
          </p:cNvCxnSpPr>
          <p:nvPr/>
        </p:nvCxnSpPr>
        <p:spPr>
          <a:xfrm flipV="1">
            <a:off x="6882439" y="2598631"/>
            <a:ext cx="1887841" cy="12524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B383A51-5525-BAF3-242B-4C35E9F74EA9}"/>
              </a:ext>
            </a:extLst>
          </p:cNvPr>
          <p:cNvCxnSpPr>
            <a:cxnSpLocks/>
            <a:stCxn id="15" idx="3"/>
            <a:endCxn id="17" idx="1"/>
          </p:cNvCxnSpPr>
          <p:nvPr/>
        </p:nvCxnSpPr>
        <p:spPr>
          <a:xfrm flipV="1">
            <a:off x="3573270" y="3851080"/>
            <a:ext cx="2297415" cy="13315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0C4F59C-AF15-E709-5808-419BC284A9A1}"/>
              </a:ext>
            </a:extLst>
          </p:cNvPr>
          <p:cNvCxnSpPr>
            <a:cxnSpLocks/>
            <a:stCxn id="17" idx="2"/>
            <a:endCxn id="13" idx="0"/>
          </p:cNvCxnSpPr>
          <p:nvPr/>
        </p:nvCxnSpPr>
        <p:spPr>
          <a:xfrm>
            <a:off x="6376562" y="4351142"/>
            <a:ext cx="16705" cy="9030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4F04131-44B9-7D84-CB37-361B7F519A13}"/>
              </a:ext>
            </a:extLst>
          </p:cNvPr>
          <p:cNvCxnSpPr>
            <a:cxnSpLocks/>
            <a:stCxn id="17" idx="3"/>
            <a:endCxn id="19" idx="1"/>
          </p:cNvCxnSpPr>
          <p:nvPr/>
        </p:nvCxnSpPr>
        <p:spPr>
          <a:xfrm>
            <a:off x="6882439" y="3851080"/>
            <a:ext cx="1888572" cy="13097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27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curtains"/>
      </p:transition>
    </mc:Choice>
    <mc:Fallback xmlns="">
      <p:transition spd="slow"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A829-6DFE-DA04-FBC8-8D9913D710CA}"/>
              </a:ext>
            </a:extLst>
          </p:cNvPr>
          <p:cNvSpPr>
            <a:spLocks noGrp="1"/>
          </p:cNvSpPr>
          <p:nvPr>
            <p:ph type="title"/>
          </p:nvPr>
        </p:nvSpPr>
        <p:spPr>
          <a:xfrm>
            <a:off x="1533525" y="361045"/>
            <a:ext cx="9971087" cy="640445"/>
          </a:xfrm>
        </p:spPr>
        <p:txBody>
          <a:bodyPr/>
          <a:lstStyle/>
          <a:p>
            <a:r>
              <a:rPr lang="en-US" dirty="0"/>
              <a:t>Manage Stock, Locations and warehouses</a:t>
            </a:r>
            <a:endParaRPr lang="en-ZA" dirty="0"/>
          </a:p>
        </p:txBody>
      </p:sp>
      <p:pic>
        <p:nvPicPr>
          <p:cNvPr id="5" name="Content Placeholder 4">
            <a:extLst>
              <a:ext uri="{FF2B5EF4-FFF2-40B4-BE49-F238E27FC236}">
                <a16:creationId xmlns:a16="http://schemas.microsoft.com/office/drawing/2014/main" id="{565F441C-4A18-ABC5-C45B-A8088534360A}"/>
              </a:ext>
            </a:extLst>
          </p:cNvPr>
          <p:cNvPicPr>
            <a:picLocks noGrp="1" noChangeAspect="1"/>
          </p:cNvPicPr>
          <p:nvPr>
            <p:ph idx="1"/>
          </p:nvPr>
        </p:nvPicPr>
        <p:blipFill>
          <a:blip r:embed="rId2"/>
          <a:stretch>
            <a:fillRect/>
          </a:stretch>
        </p:blipFill>
        <p:spPr>
          <a:xfrm>
            <a:off x="184680" y="1264555"/>
            <a:ext cx="6976532" cy="5232400"/>
          </a:xfrm>
        </p:spPr>
      </p:pic>
      <p:sp>
        <p:nvSpPr>
          <p:cNvPr id="6" name="TextBox 5">
            <a:extLst>
              <a:ext uri="{FF2B5EF4-FFF2-40B4-BE49-F238E27FC236}">
                <a16:creationId xmlns:a16="http://schemas.microsoft.com/office/drawing/2014/main" id="{24B63A46-2F44-78CD-896E-82C4D7D75BFC}"/>
              </a:ext>
            </a:extLst>
          </p:cNvPr>
          <p:cNvSpPr txBox="1"/>
          <p:nvPr/>
        </p:nvSpPr>
        <p:spPr>
          <a:xfrm>
            <a:off x="7610476" y="2111040"/>
            <a:ext cx="4286250" cy="3539430"/>
          </a:xfrm>
          <a:prstGeom prst="rect">
            <a:avLst/>
          </a:prstGeom>
          <a:noFill/>
        </p:spPr>
        <p:txBody>
          <a:bodyPr wrap="square" rtlCol="0">
            <a:spAutoFit/>
          </a:bodyPr>
          <a:lstStyle/>
          <a:p>
            <a:pPr algn="just"/>
            <a:r>
              <a:rPr lang="en-US" sz="2800" dirty="0">
                <a:solidFill>
                  <a:schemeClr val="tx1">
                    <a:lumMod val="85000"/>
                    <a:lumOff val="15000"/>
                  </a:schemeClr>
                </a:solidFill>
              </a:rPr>
              <a:t>From managing a few bottles to managing multiple warehouses with branches.</a:t>
            </a:r>
          </a:p>
          <a:p>
            <a:pPr algn="just"/>
            <a:endParaRPr lang="en-US" sz="2800" dirty="0">
              <a:solidFill>
                <a:schemeClr val="tx1">
                  <a:lumMod val="85000"/>
                  <a:lumOff val="15000"/>
                </a:schemeClr>
              </a:solidFill>
            </a:endParaRPr>
          </a:p>
          <a:p>
            <a:pPr algn="just"/>
            <a:endParaRPr lang="en-US" sz="2800" dirty="0">
              <a:solidFill>
                <a:schemeClr val="tx1">
                  <a:lumMod val="85000"/>
                  <a:lumOff val="15000"/>
                </a:schemeClr>
              </a:solidFill>
            </a:endParaRPr>
          </a:p>
          <a:p>
            <a:pPr algn="just"/>
            <a:endParaRPr lang="en-US" sz="2800" dirty="0">
              <a:solidFill>
                <a:schemeClr val="tx1">
                  <a:lumMod val="85000"/>
                  <a:lumOff val="15000"/>
                </a:schemeClr>
              </a:solidFill>
            </a:endParaRPr>
          </a:p>
          <a:p>
            <a:pPr algn="just"/>
            <a:r>
              <a:rPr lang="en-US" sz="2800" dirty="0">
                <a:solidFill>
                  <a:schemeClr val="tx1">
                    <a:lumMod val="85000"/>
                    <a:lumOff val="15000"/>
                  </a:schemeClr>
                </a:solidFill>
              </a:rPr>
              <a:t>We got you!</a:t>
            </a:r>
            <a:endParaRPr lang="en-ZA" sz="2800" dirty="0">
              <a:solidFill>
                <a:schemeClr val="tx1">
                  <a:lumMod val="85000"/>
                  <a:lumOff val="15000"/>
                </a:schemeClr>
              </a:solidFill>
            </a:endParaRPr>
          </a:p>
        </p:txBody>
      </p:sp>
    </p:spTree>
    <p:extLst>
      <p:ext uri="{BB962C8B-B14F-4D97-AF65-F5344CB8AC3E}">
        <p14:creationId xmlns:p14="http://schemas.microsoft.com/office/powerpoint/2010/main" val="2390819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0">
        <p15:prstTrans prst="curtains"/>
      </p:transition>
    </mc:Choice>
    <mc:Fallback xmlns="">
      <p:transition spd="slow" advTm="10000">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2000</TotalTime>
  <Words>869</Words>
  <Application>Microsoft Office PowerPoint</Application>
  <PresentationFormat>Widescreen</PresentationFormat>
  <Paragraphs>128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Wisp</vt:lpstr>
      <vt:lpstr>PowerPoint Presentation</vt:lpstr>
      <vt:lpstr>  Managing a business can be stressful, chaotic and time consuming.</vt:lpstr>
      <vt:lpstr>PowerPoint Presentation</vt:lpstr>
      <vt:lpstr>Notable Features</vt:lpstr>
      <vt:lpstr>Quotations and Invoicing</vt:lpstr>
      <vt:lpstr>Accounting and Bookkeeping</vt:lpstr>
      <vt:lpstr>The beauty of Cloud Accounting.</vt:lpstr>
      <vt:lpstr>Fluent connection between users, assets and stock. No user limits.</vt:lpstr>
      <vt:lpstr>Manage Stock, Locations and warehouses</vt:lpstr>
      <vt:lpstr>Account for every nail and every tomato with advanced Bill of Material.   Works for  Manufacturing Businesses</vt:lpstr>
      <vt:lpstr>Easy to use Point of Sale. Compatible with a wide range of Devices.  </vt:lpstr>
      <vt:lpstr>Floor and Table Management for Restaurants</vt:lpstr>
      <vt:lpstr>Website Builder.  Online Store builder.  Sell online Instantly.  Secure payments.  Easy Integrations.  Linked to Accounting.  Connects to Socials.</vt:lpstr>
      <vt:lpstr>…and other features like</vt:lpstr>
      <vt:lpstr>One on One Support</vt:lpstr>
      <vt:lpstr>Our Packages</vt:lpstr>
      <vt:lpstr>The Technology</vt:lpstr>
      <vt:lpstr>How we compete</vt:lpstr>
      <vt:lpstr>www.prys.co.za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Nkosikhona</dc:creator>
  <cp:lastModifiedBy>Nkosikhona Carlos</cp:lastModifiedBy>
  <cp:revision>47</cp:revision>
  <dcterms:created xsi:type="dcterms:W3CDTF">2022-12-18T09:00:27Z</dcterms:created>
  <dcterms:modified xsi:type="dcterms:W3CDTF">2023-09-01T08:08:45Z</dcterms:modified>
</cp:coreProperties>
</file>